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49"/>
  </p:notesMasterIdLst>
  <p:sldIdLst>
    <p:sldId id="326" r:id="rId6"/>
    <p:sldId id="342" r:id="rId7"/>
    <p:sldId id="345" r:id="rId8"/>
    <p:sldId id="346" r:id="rId9"/>
    <p:sldId id="336" r:id="rId10"/>
    <p:sldId id="348" r:id="rId11"/>
    <p:sldId id="355" r:id="rId12"/>
    <p:sldId id="361" r:id="rId13"/>
    <p:sldId id="349" r:id="rId14"/>
    <p:sldId id="350" r:id="rId15"/>
    <p:sldId id="354" r:id="rId16"/>
    <p:sldId id="353" r:id="rId17"/>
    <p:sldId id="347" r:id="rId18"/>
    <p:sldId id="351" r:id="rId19"/>
    <p:sldId id="358" r:id="rId20"/>
    <p:sldId id="352" r:id="rId21"/>
    <p:sldId id="374" r:id="rId22"/>
    <p:sldId id="360" r:id="rId23"/>
    <p:sldId id="362" r:id="rId24"/>
    <p:sldId id="363" r:id="rId25"/>
    <p:sldId id="359" r:id="rId26"/>
    <p:sldId id="379" r:id="rId27"/>
    <p:sldId id="365" r:id="rId28"/>
    <p:sldId id="370" r:id="rId29"/>
    <p:sldId id="333" r:id="rId30"/>
    <p:sldId id="334" r:id="rId31"/>
    <p:sldId id="376" r:id="rId32"/>
    <p:sldId id="378" r:id="rId33"/>
    <p:sldId id="357" r:id="rId34"/>
    <p:sldId id="380" r:id="rId35"/>
    <p:sldId id="332" r:id="rId36"/>
    <p:sldId id="372" r:id="rId37"/>
    <p:sldId id="373" r:id="rId38"/>
    <p:sldId id="366" r:id="rId39"/>
    <p:sldId id="335" r:id="rId40"/>
    <p:sldId id="367" r:id="rId41"/>
    <p:sldId id="337" r:id="rId42"/>
    <p:sldId id="338" r:id="rId43"/>
    <p:sldId id="339" r:id="rId44"/>
    <p:sldId id="340" r:id="rId45"/>
    <p:sldId id="341" r:id="rId46"/>
    <p:sldId id="368" r:id="rId47"/>
    <p:sldId id="369" r:id="rId4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C1088-43F8-4B1A-A45A-C937574175C1}" v="14" dt="2024-02-24T21:18:22.538"/>
    <p1510:client id="{BB6F1C9F-74F2-4259-9135-35D5B34308E1}" v="22" dt="2024-02-24T18:54:57.787"/>
    <p1510:client id="{DEE74D6B-7378-458B-84D1-2623E9341278}" v="76" dt="2024-02-24T19:10:0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cy, Megha M" userId="S::memoncy@iu.edu::09f86638-f8ce-48fa-8739-a0212671f52a" providerId="AD" clId="Web-{DEE74D6B-7378-458B-84D1-2623E9341278}"/>
    <pc:docChg chg="modSld">
      <pc:chgData name="Moncy, Megha M" userId="S::memoncy@iu.edu::09f86638-f8ce-48fa-8739-a0212671f52a" providerId="AD" clId="Web-{DEE74D6B-7378-458B-84D1-2623E9341278}" dt="2024-02-24T19:10:03.971" v="72" actId="14100"/>
      <pc:docMkLst>
        <pc:docMk/>
      </pc:docMkLst>
      <pc:sldChg chg="modSp">
        <pc:chgData name="Moncy, Megha M" userId="S::memoncy@iu.edu::09f86638-f8ce-48fa-8739-a0212671f52a" providerId="AD" clId="Web-{DEE74D6B-7378-458B-84D1-2623E9341278}" dt="2024-02-24T19:08:32.718" v="60" actId="20577"/>
        <pc:sldMkLst>
          <pc:docMk/>
          <pc:sldMk cId="4244496222" sldId="333"/>
        </pc:sldMkLst>
        <pc:spChg chg="mod">
          <ac:chgData name="Moncy, Megha M" userId="S::memoncy@iu.edu::09f86638-f8ce-48fa-8739-a0212671f52a" providerId="AD" clId="Web-{DEE74D6B-7378-458B-84D1-2623E9341278}" dt="2024-02-24T19:08:32.718" v="60" actId="20577"/>
          <ac:spMkLst>
            <pc:docMk/>
            <pc:sldMk cId="4244496222" sldId="333"/>
            <ac:spMk id="3" creationId="{30262023-EF49-C3B5-5CE4-3F4CF4FFAE79}"/>
          </ac:spMkLst>
        </pc:spChg>
      </pc:sldChg>
      <pc:sldChg chg="modSp">
        <pc:chgData name="Moncy, Megha M" userId="S::memoncy@iu.edu::09f86638-f8ce-48fa-8739-a0212671f52a" providerId="AD" clId="Web-{DEE74D6B-7378-458B-84D1-2623E9341278}" dt="2024-02-24T19:08:48.781" v="65" actId="14100"/>
        <pc:sldMkLst>
          <pc:docMk/>
          <pc:sldMk cId="433371495" sldId="357"/>
        </pc:sldMkLst>
        <pc:spChg chg="mod">
          <ac:chgData name="Moncy, Megha M" userId="S::memoncy@iu.edu::09f86638-f8ce-48fa-8739-a0212671f52a" providerId="AD" clId="Web-{DEE74D6B-7378-458B-84D1-2623E9341278}" dt="2024-02-24T19:08:48.781" v="65" actId="14100"/>
          <ac:spMkLst>
            <pc:docMk/>
            <pc:sldMk cId="433371495" sldId="357"/>
            <ac:spMk id="3" creationId="{3E065C47-2A4E-7A5D-D942-7746C50036E9}"/>
          </ac:spMkLst>
        </pc:spChg>
      </pc:sldChg>
      <pc:sldChg chg="modSp">
        <pc:chgData name="Moncy, Megha M" userId="S::memoncy@iu.edu::09f86638-f8ce-48fa-8739-a0212671f52a" providerId="AD" clId="Web-{DEE74D6B-7378-458B-84D1-2623E9341278}" dt="2024-02-24T19:10:03.971" v="72" actId="14100"/>
        <pc:sldMkLst>
          <pc:docMk/>
          <pc:sldMk cId="2842705553" sldId="380"/>
        </pc:sldMkLst>
        <pc:spChg chg="mod">
          <ac:chgData name="Moncy, Megha M" userId="S::memoncy@iu.edu::09f86638-f8ce-48fa-8739-a0212671f52a" providerId="AD" clId="Web-{DEE74D6B-7378-458B-84D1-2623E9341278}" dt="2024-02-24T19:09:58.736" v="71" actId="1076"/>
          <ac:spMkLst>
            <pc:docMk/>
            <pc:sldMk cId="2842705553" sldId="380"/>
            <ac:spMk id="2" creationId="{592651F4-6CFB-C283-6986-E16C860EB020}"/>
          </ac:spMkLst>
        </pc:spChg>
        <pc:spChg chg="mod">
          <ac:chgData name="Moncy, Megha M" userId="S::memoncy@iu.edu::09f86638-f8ce-48fa-8739-a0212671f52a" providerId="AD" clId="Web-{DEE74D6B-7378-458B-84D1-2623E9341278}" dt="2024-02-24T19:10:03.971" v="72" actId="14100"/>
          <ac:spMkLst>
            <pc:docMk/>
            <pc:sldMk cId="2842705553" sldId="380"/>
            <ac:spMk id="3" creationId="{B6B7E6C4-43C8-48F5-66D8-9DAC9C40656C}"/>
          </ac:spMkLst>
        </pc:spChg>
      </pc:sldChg>
    </pc:docChg>
  </pc:docChgLst>
  <pc:docChgLst>
    <pc:chgData name="Purkayastha, Saptarshi" userId="S::saptpurk@iu.edu::c54c6d6c-0480-480f-b6ad-5a1db4976b8b" providerId="AD" clId="Web-{2D3C1088-43F8-4B1A-A45A-C937574175C1}"/>
    <pc:docChg chg="modSld">
      <pc:chgData name="Purkayastha, Saptarshi" userId="S::saptpurk@iu.edu::c54c6d6c-0480-480f-b6ad-5a1db4976b8b" providerId="AD" clId="Web-{2D3C1088-43F8-4B1A-A45A-C937574175C1}" dt="2024-02-24T21:18:21.225" v="12" actId="20577"/>
      <pc:docMkLst>
        <pc:docMk/>
      </pc:docMkLst>
      <pc:sldChg chg="modSp">
        <pc:chgData name="Purkayastha, Saptarshi" userId="S::saptpurk@iu.edu::c54c6d6c-0480-480f-b6ad-5a1db4976b8b" providerId="AD" clId="Web-{2D3C1088-43F8-4B1A-A45A-C937574175C1}" dt="2024-02-24T21:18:21.225" v="12" actId="20577"/>
        <pc:sldMkLst>
          <pc:docMk/>
          <pc:sldMk cId="918305886" sldId="326"/>
        </pc:sldMkLst>
        <pc:spChg chg="mod">
          <ac:chgData name="Purkayastha, Saptarshi" userId="S::saptpurk@iu.edu::c54c6d6c-0480-480f-b6ad-5a1db4976b8b" providerId="AD" clId="Web-{2D3C1088-43F8-4B1A-A45A-C937574175C1}" dt="2024-02-24T21:18:21.225" v="12" actId="20577"/>
          <ac:spMkLst>
            <pc:docMk/>
            <pc:sldMk cId="918305886" sldId="326"/>
            <ac:spMk id="2" creationId="{01E257EA-BB33-AAC3-07FA-CF32B599198A}"/>
          </ac:spMkLst>
        </pc:spChg>
      </pc:sldChg>
      <pc:sldChg chg="modSp">
        <pc:chgData name="Purkayastha, Saptarshi" userId="S::saptpurk@iu.edu::c54c6d6c-0480-480f-b6ad-5a1db4976b8b" providerId="AD" clId="Web-{2D3C1088-43F8-4B1A-A45A-C937574175C1}" dt="2024-02-24T21:17:45.631" v="1" actId="20577"/>
        <pc:sldMkLst>
          <pc:docMk/>
          <pc:sldMk cId="1126377178" sldId="369"/>
        </pc:sldMkLst>
        <pc:spChg chg="mod">
          <ac:chgData name="Purkayastha, Saptarshi" userId="S::saptpurk@iu.edu::c54c6d6c-0480-480f-b6ad-5a1db4976b8b" providerId="AD" clId="Web-{2D3C1088-43F8-4B1A-A45A-C937574175C1}" dt="2024-02-24T21:17:45.631" v="1" actId="20577"/>
          <ac:spMkLst>
            <pc:docMk/>
            <pc:sldMk cId="1126377178" sldId="369"/>
            <ac:spMk id="2" creationId="{26547BEF-A7CE-3AD7-20A8-E5F62D5ECF44}"/>
          </ac:spMkLst>
        </pc:spChg>
      </pc:sldChg>
    </pc:docChg>
  </pc:docChgLst>
  <pc:docChgLst>
    <pc:chgData name="Moncy, Megha M" userId="S::memoncy@iu.edu::09f86638-f8ce-48fa-8739-a0212671f52a" providerId="AD" clId="Web-{BB6F1C9F-74F2-4259-9135-35D5B34308E1}"/>
    <pc:docChg chg="addSld modSld">
      <pc:chgData name="Moncy, Megha M" userId="S::memoncy@iu.edu::09f86638-f8ce-48fa-8739-a0212671f52a" providerId="AD" clId="Web-{BB6F1C9F-74F2-4259-9135-35D5B34308E1}" dt="2024-02-24T18:54:57.787" v="24" actId="20577"/>
      <pc:docMkLst>
        <pc:docMk/>
      </pc:docMkLst>
      <pc:sldChg chg="addSp delSp modSp new">
        <pc:chgData name="Moncy, Megha M" userId="S::memoncy@iu.edu::09f86638-f8ce-48fa-8739-a0212671f52a" providerId="AD" clId="Web-{BB6F1C9F-74F2-4259-9135-35D5B34308E1}" dt="2024-02-24T18:54:57.787" v="24" actId="20577"/>
        <pc:sldMkLst>
          <pc:docMk/>
          <pc:sldMk cId="2842705553" sldId="380"/>
        </pc:sldMkLst>
        <pc:spChg chg="add del mod">
          <ac:chgData name="Moncy, Megha M" userId="S::memoncy@iu.edu::09f86638-f8ce-48fa-8739-a0212671f52a" providerId="AD" clId="Web-{BB6F1C9F-74F2-4259-9135-35D5B34308E1}" dt="2024-02-24T18:51:43.875" v="13" actId="20577"/>
          <ac:spMkLst>
            <pc:docMk/>
            <pc:sldMk cId="2842705553" sldId="380"/>
            <ac:spMk id="2" creationId="{592651F4-6CFB-C283-6986-E16C860EB020}"/>
          </ac:spMkLst>
        </pc:spChg>
        <pc:spChg chg="add del mod">
          <ac:chgData name="Moncy, Megha M" userId="S::memoncy@iu.edu::09f86638-f8ce-48fa-8739-a0212671f52a" providerId="AD" clId="Web-{BB6F1C9F-74F2-4259-9135-35D5B34308E1}" dt="2024-02-24T18:54:57.787" v="24" actId="20577"/>
          <ac:spMkLst>
            <pc:docMk/>
            <pc:sldMk cId="2842705553" sldId="380"/>
            <ac:spMk id="3" creationId="{B6B7E6C4-43C8-48F5-66D8-9DAC9C40656C}"/>
          </ac:spMkLst>
        </pc:spChg>
        <pc:spChg chg="add del">
          <ac:chgData name="Moncy, Megha M" userId="S::memoncy@iu.edu::09f86638-f8ce-48fa-8739-a0212671f52a" providerId="AD" clId="Web-{BB6F1C9F-74F2-4259-9135-35D5B34308E1}" dt="2024-02-24T18:51:36.781" v="7"/>
          <ac:spMkLst>
            <pc:docMk/>
            <pc:sldMk cId="2842705553" sldId="380"/>
            <ac:spMk id="4" creationId="{AE21811D-6C88-30A4-EBF1-AE294B9A5393}"/>
          </ac:spMkLst>
        </pc:spChg>
        <pc:graphicFrameChg chg="add del mod ord modGraphic">
          <ac:chgData name="Moncy, Megha M" userId="S::memoncy@iu.edu::09f86638-f8ce-48fa-8739-a0212671f52a" providerId="AD" clId="Web-{BB6F1C9F-74F2-4259-9135-35D5B34308E1}" dt="2024-02-24T18:51:47.125" v="15"/>
          <ac:graphicFrameMkLst>
            <pc:docMk/>
            <pc:sldMk cId="2842705553" sldId="380"/>
            <ac:graphicFrameMk id="5" creationId="{7BA685C7-9A7C-CD59-96EC-2955493388B9}"/>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18FAD6-A273-4913-B49E-569336167DD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C48F1C6-4461-409A-B895-B6F610FDED96}">
      <dgm:prSet/>
      <dgm:spPr/>
      <dgm:t>
        <a:bodyPr/>
        <a:lstStyle/>
        <a:p>
          <a:r>
            <a:rPr lang="en-US"/>
            <a:t>The IU Luddy School of Informatics and Computing is at the forefront of healthcare informatics education, leveraging </a:t>
          </a:r>
          <a:r>
            <a:rPr lang="en-US" err="1"/>
            <a:t>OpenEMR</a:t>
          </a:r>
          <a:r>
            <a:rPr lang="en-US"/>
            <a:t> across a variety of courses. </a:t>
          </a:r>
        </a:p>
      </dgm:t>
    </dgm:pt>
    <dgm:pt modelId="{A9B3D950-A99C-4433-A7DA-B48AED89E003}" type="parTrans" cxnId="{E6B6EF1B-0270-4024-A7D8-9B5AC30CB8DE}">
      <dgm:prSet/>
      <dgm:spPr/>
      <dgm:t>
        <a:bodyPr/>
        <a:lstStyle/>
        <a:p>
          <a:endParaRPr lang="en-US"/>
        </a:p>
      </dgm:t>
    </dgm:pt>
    <dgm:pt modelId="{47335F37-60BC-4ED0-ABDD-532195702DB3}" type="sibTrans" cxnId="{E6B6EF1B-0270-4024-A7D8-9B5AC30CB8DE}">
      <dgm:prSet/>
      <dgm:spPr/>
      <dgm:t>
        <a:bodyPr/>
        <a:lstStyle/>
        <a:p>
          <a:endParaRPr lang="en-US"/>
        </a:p>
      </dgm:t>
    </dgm:pt>
    <dgm:pt modelId="{E2FC1154-9AF4-4106-9C5B-7E69F9A2E692}">
      <dgm:prSet/>
      <dgm:spPr/>
      <dgm:t>
        <a:bodyPr/>
        <a:lstStyle/>
        <a:p>
          <a:r>
            <a:rPr lang="en-US"/>
            <a:t>Our curriculum is designed to provide students with a comprehensive understanding of electronic medical records (EMR) systems through practical, hands-on experiences.</a:t>
          </a:r>
        </a:p>
      </dgm:t>
    </dgm:pt>
    <dgm:pt modelId="{32DC6243-C743-48E5-A62C-000E5D81EF09}" type="parTrans" cxnId="{4F28EB89-E04A-4173-B70E-32396DA62BFC}">
      <dgm:prSet/>
      <dgm:spPr/>
      <dgm:t>
        <a:bodyPr/>
        <a:lstStyle/>
        <a:p>
          <a:endParaRPr lang="en-US"/>
        </a:p>
      </dgm:t>
    </dgm:pt>
    <dgm:pt modelId="{49F9D42E-C5A5-4835-9809-58B5AE5BFC85}" type="sibTrans" cxnId="{4F28EB89-E04A-4173-B70E-32396DA62BFC}">
      <dgm:prSet/>
      <dgm:spPr/>
      <dgm:t>
        <a:bodyPr/>
        <a:lstStyle/>
        <a:p>
          <a:endParaRPr lang="en-US"/>
        </a:p>
      </dgm:t>
    </dgm:pt>
    <dgm:pt modelId="{A917C115-95AC-4187-8EDF-845E0C052B73}">
      <dgm:prSet/>
      <dgm:spPr/>
      <dgm:t>
        <a:bodyPr/>
        <a:lstStyle/>
        <a:p>
          <a:r>
            <a:rPr lang="en-US"/>
            <a:t>Here, we spotlight the unique application of OpenEMR in four distinct courses, showcasing the versatility and depth of learning opportunities available to our students.</a:t>
          </a:r>
        </a:p>
      </dgm:t>
    </dgm:pt>
    <dgm:pt modelId="{427A7FE6-D25E-4083-AE85-0868C1A054B5}" type="parTrans" cxnId="{33959A61-444A-4DF1-8BCA-367D7C500BA4}">
      <dgm:prSet/>
      <dgm:spPr/>
      <dgm:t>
        <a:bodyPr/>
        <a:lstStyle/>
        <a:p>
          <a:endParaRPr lang="en-US"/>
        </a:p>
      </dgm:t>
    </dgm:pt>
    <dgm:pt modelId="{FF1546D1-329E-4BCF-9466-A98454BA2B98}" type="sibTrans" cxnId="{33959A61-444A-4DF1-8BCA-367D7C500BA4}">
      <dgm:prSet/>
      <dgm:spPr/>
      <dgm:t>
        <a:bodyPr/>
        <a:lstStyle/>
        <a:p>
          <a:endParaRPr lang="en-US"/>
        </a:p>
      </dgm:t>
    </dgm:pt>
    <dgm:pt modelId="{83D88B32-A487-49C7-B4AD-3351DC3F9CC5}" type="pres">
      <dgm:prSet presAssocID="{6318FAD6-A273-4913-B49E-569336167DD1}" presName="root" presStyleCnt="0">
        <dgm:presLayoutVars>
          <dgm:dir/>
          <dgm:resizeHandles val="exact"/>
        </dgm:presLayoutVars>
      </dgm:prSet>
      <dgm:spPr/>
    </dgm:pt>
    <dgm:pt modelId="{23B640BC-571C-460D-A1DA-71BB1E4E9059}" type="pres">
      <dgm:prSet presAssocID="{EC48F1C6-4461-409A-B895-B6F610FDED96}" presName="compNode" presStyleCnt="0"/>
      <dgm:spPr/>
    </dgm:pt>
    <dgm:pt modelId="{55BB347D-3D85-48D3-AE18-6F34255234FD}" type="pres">
      <dgm:prSet presAssocID="{EC48F1C6-4461-409A-B895-B6F610FDED96}" presName="bgRect" presStyleLbl="bgShp" presStyleIdx="0" presStyleCnt="3"/>
      <dgm:spPr/>
    </dgm:pt>
    <dgm:pt modelId="{CDF4901D-422F-4FF9-8682-5798F0A8C83D}" type="pres">
      <dgm:prSet presAssocID="{EC48F1C6-4461-409A-B895-B6F610FDED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432D98A-61FC-4DB5-A52D-856CD86B525E}" type="pres">
      <dgm:prSet presAssocID="{EC48F1C6-4461-409A-B895-B6F610FDED96}" presName="spaceRect" presStyleCnt="0"/>
      <dgm:spPr/>
    </dgm:pt>
    <dgm:pt modelId="{B0EEE372-68BB-40D8-BF69-CC7AE9313442}" type="pres">
      <dgm:prSet presAssocID="{EC48F1C6-4461-409A-B895-B6F610FDED96}" presName="parTx" presStyleLbl="revTx" presStyleIdx="0" presStyleCnt="3">
        <dgm:presLayoutVars>
          <dgm:chMax val="0"/>
          <dgm:chPref val="0"/>
        </dgm:presLayoutVars>
      </dgm:prSet>
      <dgm:spPr/>
    </dgm:pt>
    <dgm:pt modelId="{95EE481C-264D-4F93-9A42-2C5A126A9A55}" type="pres">
      <dgm:prSet presAssocID="{47335F37-60BC-4ED0-ABDD-532195702DB3}" presName="sibTrans" presStyleCnt="0"/>
      <dgm:spPr/>
    </dgm:pt>
    <dgm:pt modelId="{FD9EE927-52FC-420B-B412-D0E1F2574669}" type="pres">
      <dgm:prSet presAssocID="{E2FC1154-9AF4-4106-9C5B-7E69F9A2E692}" presName="compNode" presStyleCnt="0"/>
      <dgm:spPr/>
    </dgm:pt>
    <dgm:pt modelId="{689E1354-5171-4B4D-A1B1-78D4635533F8}" type="pres">
      <dgm:prSet presAssocID="{E2FC1154-9AF4-4106-9C5B-7E69F9A2E692}" presName="bgRect" presStyleLbl="bgShp" presStyleIdx="1" presStyleCnt="3"/>
      <dgm:spPr/>
    </dgm:pt>
    <dgm:pt modelId="{89BD642F-D8CA-4A43-988D-7667375C9644}" type="pres">
      <dgm:prSet presAssocID="{E2FC1154-9AF4-4106-9C5B-7E69F9A2E6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B836BB8C-8260-4A6D-97F0-A49A1A570B5C}" type="pres">
      <dgm:prSet presAssocID="{E2FC1154-9AF4-4106-9C5B-7E69F9A2E692}" presName="spaceRect" presStyleCnt="0"/>
      <dgm:spPr/>
    </dgm:pt>
    <dgm:pt modelId="{D9348F49-1EB1-4AC2-99C5-DBA5A8AD119A}" type="pres">
      <dgm:prSet presAssocID="{E2FC1154-9AF4-4106-9C5B-7E69F9A2E692}" presName="parTx" presStyleLbl="revTx" presStyleIdx="1" presStyleCnt="3">
        <dgm:presLayoutVars>
          <dgm:chMax val="0"/>
          <dgm:chPref val="0"/>
        </dgm:presLayoutVars>
      </dgm:prSet>
      <dgm:spPr/>
    </dgm:pt>
    <dgm:pt modelId="{C3F1F736-E6B4-414B-8D25-FF11E63731EB}" type="pres">
      <dgm:prSet presAssocID="{49F9D42E-C5A5-4835-9809-58B5AE5BFC85}" presName="sibTrans" presStyleCnt="0"/>
      <dgm:spPr/>
    </dgm:pt>
    <dgm:pt modelId="{0EE40ECD-8C53-4131-95B6-7D73E7A6F5BE}" type="pres">
      <dgm:prSet presAssocID="{A917C115-95AC-4187-8EDF-845E0C052B73}" presName="compNode" presStyleCnt="0"/>
      <dgm:spPr/>
    </dgm:pt>
    <dgm:pt modelId="{2D9C331B-E6C1-42D1-944A-06B72A461089}" type="pres">
      <dgm:prSet presAssocID="{A917C115-95AC-4187-8EDF-845E0C052B73}" presName="bgRect" presStyleLbl="bgShp" presStyleIdx="2" presStyleCnt="3"/>
      <dgm:spPr/>
    </dgm:pt>
    <dgm:pt modelId="{A6826DF8-763D-412F-B60D-4DB9E2363FB8}" type="pres">
      <dgm:prSet presAssocID="{A917C115-95AC-4187-8EDF-845E0C052B7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dcast"/>
        </a:ext>
      </dgm:extLst>
    </dgm:pt>
    <dgm:pt modelId="{30E87D3D-1755-482F-918A-1E2A3F8A183C}" type="pres">
      <dgm:prSet presAssocID="{A917C115-95AC-4187-8EDF-845E0C052B73}" presName="spaceRect" presStyleCnt="0"/>
      <dgm:spPr/>
    </dgm:pt>
    <dgm:pt modelId="{118A2ABE-ED82-4A43-8945-F377CA8660EC}" type="pres">
      <dgm:prSet presAssocID="{A917C115-95AC-4187-8EDF-845E0C052B73}" presName="parTx" presStyleLbl="revTx" presStyleIdx="2" presStyleCnt="3">
        <dgm:presLayoutVars>
          <dgm:chMax val="0"/>
          <dgm:chPref val="0"/>
        </dgm:presLayoutVars>
      </dgm:prSet>
      <dgm:spPr/>
    </dgm:pt>
  </dgm:ptLst>
  <dgm:cxnLst>
    <dgm:cxn modelId="{E6B6EF1B-0270-4024-A7D8-9B5AC30CB8DE}" srcId="{6318FAD6-A273-4913-B49E-569336167DD1}" destId="{EC48F1C6-4461-409A-B895-B6F610FDED96}" srcOrd="0" destOrd="0" parTransId="{A9B3D950-A99C-4433-A7DA-B48AED89E003}" sibTransId="{47335F37-60BC-4ED0-ABDD-532195702DB3}"/>
    <dgm:cxn modelId="{37479621-9DBE-4CBD-93C6-88496685B94F}" type="presOf" srcId="{E2FC1154-9AF4-4106-9C5B-7E69F9A2E692}" destId="{D9348F49-1EB1-4AC2-99C5-DBA5A8AD119A}" srcOrd="0" destOrd="0" presId="urn:microsoft.com/office/officeart/2018/2/layout/IconVerticalSolidList"/>
    <dgm:cxn modelId="{1DB53637-0A29-4F75-8E3E-C668E1301B46}" type="presOf" srcId="{A917C115-95AC-4187-8EDF-845E0C052B73}" destId="{118A2ABE-ED82-4A43-8945-F377CA8660EC}" srcOrd="0" destOrd="0" presId="urn:microsoft.com/office/officeart/2018/2/layout/IconVerticalSolidList"/>
    <dgm:cxn modelId="{33959A61-444A-4DF1-8BCA-367D7C500BA4}" srcId="{6318FAD6-A273-4913-B49E-569336167DD1}" destId="{A917C115-95AC-4187-8EDF-845E0C052B73}" srcOrd="2" destOrd="0" parTransId="{427A7FE6-D25E-4083-AE85-0868C1A054B5}" sibTransId="{FF1546D1-329E-4BCF-9466-A98454BA2B98}"/>
    <dgm:cxn modelId="{A5317185-422D-4E5E-9D6F-1B29607D0516}" type="presOf" srcId="{6318FAD6-A273-4913-B49E-569336167DD1}" destId="{83D88B32-A487-49C7-B4AD-3351DC3F9CC5}" srcOrd="0" destOrd="0" presId="urn:microsoft.com/office/officeart/2018/2/layout/IconVerticalSolidList"/>
    <dgm:cxn modelId="{4F28EB89-E04A-4173-B70E-32396DA62BFC}" srcId="{6318FAD6-A273-4913-B49E-569336167DD1}" destId="{E2FC1154-9AF4-4106-9C5B-7E69F9A2E692}" srcOrd="1" destOrd="0" parTransId="{32DC6243-C743-48E5-A62C-000E5D81EF09}" sibTransId="{49F9D42E-C5A5-4835-9809-58B5AE5BFC85}"/>
    <dgm:cxn modelId="{3CB6D7C8-45E8-4442-96DF-433CA98985FB}" type="presOf" srcId="{EC48F1C6-4461-409A-B895-B6F610FDED96}" destId="{B0EEE372-68BB-40D8-BF69-CC7AE9313442}" srcOrd="0" destOrd="0" presId="urn:microsoft.com/office/officeart/2018/2/layout/IconVerticalSolidList"/>
    <dgm:cxn modelId="{3AAA9094-B011-42B3-9B4D-DDEF672F1178}" type="presParOf" srcId="{83D88B32-A487-49C7-B4AD-3351DC3F9CC5}" destId="{23B640BC-571C-460D-A1DA-71BB1E4E9059}" srcOrd="0" destOrd="0" presId="urn:microsoft.com/office/officeart/2018/2/layout/IconVerticalSolidList"/>
    <dgm:cxn modelId="{7BFA5187-3566-4D21-B235-9DB0B30FE357}" type="presParOf" srcId="{23B640BC-571C-460D-A1DA-71BB1E4E9059}" destId="{55BB347D-3D85-48D3-AE18-6F34255234FD}" srcOrd="0" destOrd="0" presId="urn:microsoft.com/office/officeart/2018/2/layout/IconVerticalSolidList"/>
    <dgm:cxn modelId="{4147E501-BC31-4FF8-887B-4CFCBF797829}" type="presParOf" srcId="{23B640BC-571C-460D-A1DA-71BB1E4E9059}" destId="{CDF4901D-422F-4FF9-8682-5798F0A8C83D}" srcOrd="1" destOrd="0" presId="urn:microsoft.com/office/officeart/2018/2/layout/IconVerticalSolidList"/>
    <dgm:cxn modelId="{5D91C70A-B856-4EF4-BDA7-50A8CD8ECD86}" type="presParOf" srcId="{23B640BC-571C-460D-A1DA-71BB1E4E9059}" destId="{D432D98A-61FC-4DB5-A52D-856CD86B525E}" srcOrd="2" destOrd="0" presId="urn:microsoft.com/office/officeart/2018/2/layout/IconVerticalSolidList"/>
    <dgm:cxn modelId="{B07707F6-4264-4B92-8360-22592E76B2DE}" type="presParOf" srcId="{23B640BC-571C-460D-A1DA-71BB1E4E9059}" destId="{B0EEE372-68BB-40D8-BF69-CC7AE9313442}" srcOrd="3" destOrd="0" presId="urn:microsoft.com/office/officeart/2018/2/layout/IconVerticalSolidList"/>
    <dgm:cxn modelId="{D75A1A00-7C2D-46FD-8EBB-5FF6BD1BC35B}" type="presParOf" srcId="{83D88B32-A487-49C7-B4AD-3351DC3F9CC5}" destId="{95EE481C-264D-4F93-9A42-2C5A126A9A55}" srcOrd="1" destOrd="0" presId="urn:microsoft.com/office/officeart/2018/2/layout/IconVerticalSolidList"/>
    <dgm:cxn modelId="{A07B1FDA-E496-4ADE-9729-F808F8E83E3B}" type="presParOf" srcId="{83D88B32-A487-49C7-B4AD-3351DC3F9CC5}" destId="{FD9EE927-52FC-420B-B412-D0E1F2574669}" srcOrd="2" destOrd="0" presId="urn:microsoft.com/office/officeart/2018/2/layout/IconVerticalSolidList"/>
    <dgm:cxn modelId="{88DD7CAE-8EF6-4708-B751-BD01FC353F2A}" type="presParOf" srcId="{FD9EE927-52FC-420B-B412-D0E1F2574669}" destId="{689E1354-5171-4B4D-A1B1-78D4635533F8}" srcOrd="0" destOrd="0" presId="urn:microsoft.com/office/officeart/2018/2/layout/IconVerticalSolidList"/>
    <dgm:cxn modelId="{1FC9AB98-BCE0-4576-A4EA-4F75EA4C6EAF}" type="presParOf" srcId="{FD9EE927-52FC-420B-B412-D0E1F2574669}" destId="{89BD642F-D8CA-4A43-988D-7667375C9644}" srcOrd="1" destOrd="0" presId="urn:microsoft.com/office/officeart/2018/2/layout/IconVerticalSolidList"/>
    <dgm:cxn modelId="{9BE1FF28-352B-49F7-A0DC-8282E7724FF0}" type="presParOf" srcId="{FD9EE927-52FC-420B-B412-D0E1F2574669}" destId="{B836BB8C-8260-4A6D-97F0-A49A1A570B5C}" srcOrd="2" destOrd="0" presId="urn:microsoft.com/office/officeart/2018/2/layout/IconVerticalSolidList"/>
    <dgm:cxn modelId="{0E4D583D-DA0C-4EB2-BA91-837B16F37469}" type="presParOf" srcId="{FD9EE927-52FC-420B-B412-D0E1F2574669}" destId="{D9348F49-1EB1-4AC2-99C5-DBA5A8AD119A}" srcOrd="3" destOrd="0" presId="urn:microsoft.com/office/officeart/2018/2/layout/IconVerticalSolidList"/>
    <dgm:cxn modelId="{25732806-5C6F-4D2B-9467-4C6C804B55DB}" type="presParOf" srcId="{83D88B32-A487-49C7-B4AD-3351DC3F9CC5}" destId="{C3F1F736-E6B4-414B-8D25-FF11E63731EB}" srcOrd="3" destOrd="0" presId="urn:microsoft.com/office/officeart/2018/2/layout/IconVerticalSolidList"/>
    <dgm:cxn modelId="{153345E8-E491-4DA4-973F-17389930DD8C}" type="presParOf" srcId="{83D88B32-A487-49C7-B4AD-3351DC3F9CC5}" destId="{0EE40ECD-8C53-4131-95B6-7D73E7A6F5BE}" srcOrd="4" destOrd="0" presId="urn:microsoft.com/office/officeart/2018/2/layout/IconVerticalSolidList"/>
    <dgm:cxn modelId="{E9F706BE-54D0-4474-BDF7-545D0A143E82}" type="presParOf" srcId="{0EE40ECD-8C53-4131-95B6-7D73E7A6F5BE}" destId="{2D9C331B-E6C1-42D1-944A-06B72A461089}" srcOrd="0" destOrd="0" presId="urn:microsoft.com/office/officeart/2018/2/layout/IconVerticalSolidList"/>
    <dgm:cxn modelId="{3A01419B-214B-4E83-83AB-F776AB5A13B1}" type="presParOf" srcId="{0EE40ECD-8C53-4131-95B6-7D73E7A6F5BE}" destId="{A6826DF8-763D-412F-B60D-4DB9E2363FB8}" srcOrd="1" destOrd="0" presId="urn:microsoft.com/office/officeart/2018/2/layout/IconVerticalSolidList"/>
    <dgm:cxn modelId="{E8F68655-3C74-4078-86BE-7FDC5F516625}" type="presParOf" srcId="{0EE40ECD-8C53-4131-95B6-7D73E7A6F5BE}" destId="{30E87D3D-1755-482F-918A-1E2A3F8A183C}" srcOrd="2" destOrd="0" presId="urn:microsoft.com/office/officeart/2018/2/layout/IconVerticalSolidList"/>
    <dgm:cxn modelId="{DBB758E8-B7F7-4657-8613-89C1E6C29B03}" type="presParOf" srcId="{0EE40ECD-8C53-4131-95B6-7D73E7A6F5BE}" destId="{118A2ABE-ED82-4A43-8945-F377CA8660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DCDE81-B8D9-4996-A0C2-45870D57315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F02FB20-F3BB-4348-8DFF-F4F8BEBA9607}">
      <dgm:prSet custT="1"/>
      <dgm:spPr/>
      <dgm:t>
        <a:bodyPr/>
        <a:lstStyle/>
        <a:p>
          <a:r>
            <a:rPr lang="en-US" sz="1600" b="1">
              <a:solidFill>
                <a:schemeClr val="tx1"/>
              </a:solidFill>
              <a:latin typeface="Calibri" panose="020F0502020204030204" pitchFamily="34" charset="0"/>
              <a:cs typeface="Calibri" panose="020F0502020204030204" pitchFamily="34" charset="0"/>
            </a:rPr>
            <a:t>Containers:</a:t>
          </a:r>
        </a:p>
        <a:p>
          <a:r>
            <a:rPr lang="en-US" sz="1600" b="1" err="1">
              <a:solidFill>
                <a:schemeClr val="tx1"/>
              </a:solidFill>
              <a:latin typeface="Calibri" panose="020F0502020204030204" pitchFamily="34" charset="0"/>
              <a:cs typeface="Calibri" panose="020F0502020204030204" pitchFamily="34" charset="0"/>
            </a:rPr>
            <a:t>OpenEMR</a:t>
          </a:r>
          <a:r>
            <a:rPr lang="en-US" sz="1600" b="1">
              <a:solidFill>
                <a:schemeClr val="tx1"/>
              </a:solidFill>
              <a:latin typeface="Calibri" panose="020F0502020204030204" pitchFamily="34" charset="0"/>
              <a:cs typeface="Calibri" panose="020F0502020204030204" pitchFamily="34" charset="0"/>
            </a:rPr>
            <a:t> Container:</a:t>
          </a:r>
          <a:r>
            <a:rPr lang="en-US" sz="1600">
              <a:solidFill>
                <a:schemeClr val="tx1"/>
              </a:solidFill>
              <a:latin typeface="Calibri" panose="020F0502020204030204" pitchFamily="34" charset="0"/>
              <a:cs typeface="Calibri" panose="020F0502020204030204" pitchFamily="34" charset="0"/>
            </a:rPr>
            <a:t> This container hosts the </a:t>
          </a:r>
          <a:r>
            <a:rPr lang="en-US" sz="1600" err="1">
              <a:solidFill>
                <a:schemeClr val="tx1"/>
              </a:solidFill>
              <a:latin typeface="Calibri" panose="020F0502020204030204" pitchFamily="34" charset="0"/>
              <a:cs typeface="Calibri" panose="020F0502020204030204" pitchFamily="34" charset="0"/>
            </a:rPr>
            <a:t>OpenEMR</a:t>
          </a:r>
          <a:r>
            <a:rPr lang="en-US" sz="1600">
              <a:solidFill>
                <a:schemeClr val="tx1"/>
              </a:solidFill>
              <a:latin typeface="Calibri" panose="020F0502020204030204" pitchFamily="34" charset="0"/>
              <a:cs typeface="Calibri" panose="020F0502020204030204" pitchFamily="34" charset="0"/>
            </a:rPr>
            <a:t> application.</a:t>
          </a:r>
        </a:p>
        <a:p>
          <a:r>
            <a:rPr lang="en-US" sz="1600" b="1">
              <a:solidFill>
                <a:schemeClr val="tx1"/>
              </a:solidFill>
              <a:latin typeface="Calibri" panose="020F0502020204030204" pitchFamily="34" charset="0"/>
              <a:cs typeface="Calibri" panose="020F0502020204030204" pitchFamily="34" charset="0"/>
            </a:rPr>
            <a:t>MariaDB Container:</a:t>
          </a:r>
          <a:r>
            <a:rPr lang="en-US" sz="1600">
              <a:solidFill>
                <a:schemeClr val="tx1"/>
              </a:solidFill>
              <a:latin typeface="Calibri" panose="020F0502020204030204" pitchFamily="34" charset="0"/>
              <a:cs typeface="Calibri" panose="020F0502020204030204" pitchFamily="34" charset="0"/>
            </a:rPr>
            <a:t> This container hosts the MariaDB database.</a:t>
          </a:r>
          <a:endParaRPr lang="en-US" sz="1600"/>
        </a:p>
      </dgm:t>
    </dgm:pt>
    <dgm:pt modelId="{EB1539B5-031A-4BBA-AC7F-33C503609BD5}" type="parTrans" cxnId="{2ED2D7A8-A718-4CD4-9A27-A71CE99B3141}">
      <dgm:prSet/>
      <dgm:spPr/>
      <dgm:t>
        <a:bodyPr/>
        <a:lstStyle/>
        <a:p>
          <a:endParaRPr lang="en-US"/>
        </a:p>
      </dgm:t>
    </dgm:pt>
    <dgm:pt modelId="{383ED610-4CAF-4058-B05C-021723F4244A}" type="sibTrans" cxnId="{2ED2D7A8-A718-4CD4-9A27-A71CE99B3141}">
      <dgm:prSet/>
      <dgm:spPr/>
      <dgm:t>
        <a:bodyPr/>
        <a:lstStyle/>
        <a:p>
          <a:endParaRPr lang="en-US"/>
        </a:p>
      </dgm:t>
    </dgm:pt>
    <dgm:pt modelId="{560E065F-BC0D-458B-BA3B-7FD1F3543718}">
      <dgm:prSet custT="1"/>
      <dgm:spPr/>
      <dgm:t>
        <a:bodyPr/>
        <a:lstStyle/>
        <a:p>
          <a:r>
            <a:rPr lang="en-US" sz="1600" b="1">
              <a:solidFill>
                <a:schemeClr val="tx1"/>
              </a:solidFill>
              <a:latin typeface="Calibri" panose="020F0502020204030204" pitchFamily="34" charset="0"/>
              <a:cs typeface="Calibri" panose="020F0502020204030204" pitchFamily="34" charset="0"/>
            </a:rPr>
            <a:t>Backup/Restore: </a:t>
          </a:r>
          <a:r>
            <a:rPr lang="en-US" sz="1600">
              <a:solidFill>
                <a:schemeClr val="tx1"/>
              </a:solidFill>
              <a:latin typeface="Calibri" panose="020F0502020204030204" pitchFamily="34" charset="0"/>
              <a:cs typeface="Calibri" panose="020F0502020204030204" pitchFamily="34" charset="0"/>
            </a:rPr>
            <a:t>Both containers have a backup and restore mechanism in place. It involves regularly creating backups of the data within the containers and possibly restoring them if needed. This is a common practice to ensure data integrity and recovery.</a:t>
          </a:r>
          <a:endParaRPr lang="en-US" sz="1600"/>
        </a:p>
      </dgm:t>
    </dgm:pt>
    <dgm:pt modelId="{DEE20911-FF60-45D6-9550-C7F93972710C}" type="parTrans" cxnId="{C71DA255-DC61-4F6B-8687-8E00BC3E2EDE}">
      <dgm:prSet/>
      <dgm:spPr/>
      <dgm:t>
        <a:bodyPr/>
        <a:lstStyle/>
        <a:p>
          <a:endParaRPr lang="en-US"/>
        </a:p>
      </dgm:t>
    </dgm:pt>
    <dgm:pt modelId="{78B94D8D-47F1-40CE-876A-D829B5F5DE3B}" type="sibTrans" cxnId="{C71DA255-DC61-4F6B-8687-8E00BC3E2EDE}">
      <dgm:prSet/>
      <dgm:spPr/>
      <dgm:t>
        <a:bodyPr/>
        <a:lstStyle/>
        <a:p>
          <a:endParaRPr lang="en-US"/>
        </a:p>
      </dgm:t>
    </dgm:pt>
    <dgm:pt modelId="{69281AC1-3E04-45EE-A487-15E45671A98B}">
      <dgm:prSet custT="1"/>
      <dgm:spPr/>
      <dgm:t>
        <a:bodyPr/>
        <a:lstStyle/>
        <a:p>
          <a:r>
            <a:rPr lang="en-US" sz="1400" b="1">
              <a:solidFill>
                <a:schemeClr val="tx1"/>
              </a:solidFill>
              <a:latin typeface="Calibri" panose="020F0502020204030204" pitchFamily="34" charset="0"/>
              <a:cs typeface="Calibri" panose="020F0502020204030204" pitchFamily="34" charset="0"/>
            </a:rPr>
            <a:t>Volumes:</a:t>
          </a:r>
        </a:p>
        <a:p>
          <a:r>
            <a:rPr lang="en-US" sz="1400" b="1">
              <a:solidFill>
                <a:schemeClr val="tx1"/>
              </a:solidFill>
              <a:latin typeface="Calibri" panose="020F0502020204030204" pitchFamily="34" charset="0"/>
              <a:cs typeface="Calibri" panose="020F0502020204030204" pitchFamily="34" charset="0"/>
            </a:rPr>
            <a:t>"Database" Volume (MariaDB):</a:t>
          </a:r>
          <a:r>
            <a:rPr lang="en-US" sz="1400">
              <a:solidFill>
                <a:schemeClr val="tx1"/>
              </a:solidFill>
              <a:latin typeface="Calibri" panose="020F0502020204030204" pitchFamily="34" charset="0"/>
              <a:cs typeface="Calibri" panose="020F0502020204030204" pitchFamily="34" charset="0"/>
            </a:rPr>
            <a:t> This volume in the MariaDB container contains all the data from MIMIC-IV, a database.</a:t>
          </a:r>
        </a:p>
        <a:p>
          <a:r>
            <a:rPr lang="en-US" sz="1400" b="1">
              <a:solidFill>
                <a:schemeClr val="tx1"/>
              </a:solidFill>
              <a:latin typeface="Calibri" panose="020F0502020204030204" pitchFamily="34" charset="0"/>
              <a:cs typeface="Calibri" panose="020F0502020204030204" pitchFamily="34" charset="0"/>
            </a:rPr>
            <a:t>"Log volume" (</a:t>
          </a:r>
          <a:r>
            <a:rPr lang="en-US" sz="1400" b="1" err="1">
              <a:solidFill>
                <a:schemeClr val="tx1"/>
              </a:solidFill>
              <a:latin typeface="Calibri" panose="020F0502020204030204" pitchFamily="34" charset="0"/>
              <a:cs typeface="Calibri" panose="020F0502020204030204" pitchFamily="34" charset="0"/>
            </a:rPr>
            <a:t>OpenEMR</a:t>
          </a:r>
          <a:r>
            <a:rPr lang="en-US" sz="1400" b="1">
              <a:solidFill>
                <a:schemeClr val="tx1"/>
              </a:solidFill>
              <a:latin typeface="Calibri" panose="020F0502020204030204" pitchFamily="34" charset="0"/>
              <a:cs typeface="Calibri" panose="020F0502020204030204" pitchFamily="34" charset="0"/>
            </a:rPr>
            <a:t>):</a:t>
          </a:r>
          <a:r>
            <a:rPr lang="en-US" sz="1400">
              <a:solidFill>
                <a:schemeClr val="tx1"/>
              </a:solidFill>
              <a:latin typeface="Calibri" panose="020F0502020204030204" pitchFamily="34" charset="0"/>
              <a:cs typeface="Calibri" panose="020F0502020204030204" pitchFamily="34" charset="0"/>
            </a:rPr>
            <a:t> This stores log data which includes information about errors and possibly other log-related information.</a:t>
          </a:r>
        </a:p>
        <a:p>
          <a:r>
            <a:rPr lang="en-US" sz="1400" b="1">
              <a:solidFill>
                <a:schemeClr val="tx1"/>
              </a:solidFill>
              <a:latin typeface="Calibri" panose="020F0502020204030204" pitchFamily="34" charset="0"/>
              <a:cs typeface="Calibri" panose="020F0502020204030204" pitchFamily="34" charset="0"/>
            </a:rPr>
            <a:t>"Site volume" (</a:t>
          </a:r>
          <a:r>
            <a:rPr lang="en-US" sz="1400" b="1" err="1">
              <a:solidFill>
                <a:schemeClr val="tx1"/>
              </a:solidFill>
              <a:latin typeface="Calibri" panose="020F0502020204030204" pitchFamily="34" charset="0"/>
              <a:cs typeface="Calibri" panose="020F0502020204030204" pitchFamily="34" charset="0"/>
            </a:rPr>
            <a:t>OpenEMR</a:t>
          </a:r>
          <a:r>
            <a:rPr lang="en-US" sz="1400" b="1">
              <a:solidFill>
                <a:schemeClr val="tx1"/>
              </a:solidFill>
              <a:latin typeface="Calibri" panose="020F0502020204030204" pitchFamily="34" charset="0"/>
              <a:cs typeface="Calibri" panose="020F0502020204030204" pitchFamily="34" charset="0"/>
            </a:rPr>
            <a:t>):</a:t>
          </a:r>
          <a:r>
            <a:rPr lang="en-US" sz="1400">
              <a:solidFill>
                <a:schemeClr val="tx1"/>
              </a:solidFill>
              <a:latin typeface="Calibri" panose="020F0502020204030204" pitchFamily="34" charset="0"/>
              <a:cs typeface="Calibri" panose="020F0502020204030204" pitchFamily="34" charset="0"/>
            </a:rPr>
            <a:t> This contains data related to changes made, bug fixes, and other site-specific information.</a:t>
          </a:r>
          <a:endParaRPr lang="en-US" sz="1400"/>
        </a:p>
      </dgm:t>
    </dgm:pt>
    <dgm:pt modelId="{5BABDAB9-1AC7-4267-8F88-2F536C02E1BD}" type="sibTrans" cxnId="{549381B7-26D5-48E4-B384-965EF5ED8614}">
      <dgm:prSet/>
      <dgm:spPr/>
      <dgm:t>
        <a:bodyPr/>
        <a:lstStyle/>
        <a:p>
          <a:endParaRPr lang="en-US"/>
        </a:p>
      </dgm:t>
    </dgm:pt>
    <dgm:pt modelId="{9A99CA7B-3C63-4570-BB45-CCCC3A3857BA}" type="parTrans" cxnId="{549381B7-26D5-48E4-B384-965EF5ED8614}">
      <dgm:prSet/>
      <dgm:spPr/>
      <dgm:t>
        <a:bodyPr/>
        <a:lstStyle/>
        <a:p>
          <a:endParaRPr lang="en-US"/>
        </a:p>
      </dgm:t>
    </dgm:pt>
    <dgm:pt modelId="{52BD4223-E0C2-A744-875A-0B43277D09FF}" type="pres">
      <dgm:prSet presAssocID="{88DCDE81-B8D9-4996-A0C2-45870D57315A}" presName="vert0" presStyleCnt="0">
        <dgm:presLayoutVars>
          <dgm:dir/>
          <dgm:animOne val="branch"/>
          <dgm:animLvl val="lvl"/>
        </dgm:presLayoutVars>
      </dgm:prSet>
      <dgm:spPr/>
    </dgm:pt>
    <dgm:pt modelId="{CD093E88-298F-F140-B1CE-4E613675C6C8}" type="pres">
      <dgm:prSet presAssocID="{9F02FB20-F3BB-4348-8DFF-F4F8BEBA9607}" presName="thickLine" presStyleLbl="alignNode1" presStyleIdx="0" presStyleCnt="3" custLinFactNeighborY="-48355"/>
      <dgm:spPr/>
    </dgm:pt>
    <dgm:pt modelId="{2D7D7F08-EA08-B34F-B986-52EC0B38F902}" type="pres">
      <dgm:prSet presAssocID="{9F02FB20-F3BB-4348-8DFF-F4F8BEBA9607}" presName="horz1" presStyleCnt="0"/>
      <dgm:spPr/>
    </dgm:pt>
    <dgm:pt modelId="{1339566A-8ACA-1447-9898-B9F1A1F6FE9C}" type="pres">
      <dgm:prSet presAssocID="{9F02FB20-F3BB-4348-8DFF-F4F8BEBA9607}" presName="tx1" presStyleLbl="revTx" presStyleIdx="0" presStyleCnt="3"/>
      <dgm:spPr/>
    </dgm:pt>
    <dgm:pt modelId="{6CA277D9-82CC-F347-A645-6F884C7454EE}" type="pres">
      <dgm:prSet presAssocID="{9F02FB20-F3BB-4348-8DFF-F4F8BEBA9607}" presName="vert1" presStyleCnt="0"/>
      <dgm:spPr/>
    </dgm:pt>
    <dgm:pt modelId="{E41281C8-2BA8-864D-9BC0-A70107D4A622}" type="pres">
      <dgm:prSet presAssocID="{69281AC1-3E04-45EE-A487-15E45671A98B}" presName="thickLine" presStyleLbl="alignNode1" presStyleIdx="1" presStyleCnt="3"/>
      <dgm:spPr/>
    </dgm:pt>
    <dgm:pt modelId="{BDAC4E89-CC10-D74F-A919-5E2E26AD0E59}" type="pres">
      <dgm:prSet presAssocID="{69281AC1-3E04-45EE-A487-15E45671A98B}" presName="horz1" presStyleCnt="0"/>
      <dgm:spPr/>
    </dgm:pt>
    <dgm:pt modelId="{FDC539EB-3BDF-064A-AE80-855A40505281}" type="pres">
      <dgm:prSet presAssocID="{69281AC1-3E04-45EE-A487-15E45671A98B}" presName="tx1" presStyleLbl="revTx" presStyleIdx="1" presStyleCnt="3" custScaleX="99982" custScaleY="144488"/>
      <dgm:spPr/>
    </dgm:pt>
    <dgm:pt modelId="{77F5CB86-EB96-C04F-894D-2DEF65BDD693}" type="pres">
      <dgm:prSet presAssocID="{69281AC1-3E04-45EE-A487-15E45671A98B}" presName="vert1" presStyleCnt="0"/>
      <dgm:spPr/>
    </dgm:pt>
    <dgm:pt modelId="{6E52DE91-2ABC-A349-9316-70704EBD5569}" type="pres">
      <dgm:prSet presAssocID="{560E065F-BC0D-458B-BA3B-7FD1F3543718}" presName="thickLine" presStyleLbl="alignNode1" presStyleIdx="2" presStyleCnt="3"/>
      <dgm:spPr/>
    </dgm:pt>
    <dgm:pt modelId="{57FF2A81-9401-0644-A88B-0FD5AFD674AF}" type="pres">
      <dgm:prSet presAssocID="{560E065F-BC0D-458B-BA3B-7FD1F3543718}" presName="horz1" presStyleCnt="0"/>
      <dgm:spPr/>
    </dgm:pt>
    <dgm:pt modelId="{56681485-FB1C-1145-825E-74BBB52C0E47}" type="pres">
      <dgm:prSet presAssocID="{560E065F-BC0D-458B-BA3B-7FD1F3543718}" presName="tx1" presStyleLbl="revTx" presStyleIdx="2" presStyleCnt="3" custScaleX="98083" custScaleY="92918"/>
      <dgm:spPr/>
    </dgm:pt>
    <dgm:pt modelId="{791FFF7E-57A2-B24C-AF3A-B5587C107337}" type="pres">
      <dgm:prSet presAssocID="{560E065F-BC0D-458B-BA3B-7FD1F3543718}" presName="vert1" presStyleCnt="0"/>
      <dgm:spPr/>
    </dgm:pt>
  </dgm:ptLst>
  <dgm:cxnLst>
    <dgm:cxn modelId="{A793D42E-D8C5-DB44-8D9F-6C0940368C87}" type="presOf" srcId="{88DCDE81-B8D9-4996-A0C2-45870D57315A}" destId="{52BD4223-E0C2-A744-875A-0B43277D09FF}" srcOrd="0" destOrd="0" presId="urn:microsoft.com/office/officeart/2008/layout/LinedList"/>
    <dgm:cxn modelId="{F25C2F68-F526-BB44-A057-BEE1778CEDA7}" type="presOf" srcId="{560E065F-BC0D-458B-BA3B-7FD1F3543718}" destId="{56681485-FB1C-1145-825E-74BBB52C0E47}" srcOrd="0" destOrd="0" presId="urn:microsoft.com/office/officeart/2008/layout/LinedList"/>
    <dgm:cxn modelId="{C71DA255-DC61-4F6B-8687-8E00BC3E2EDE}" srcId="{88DCDE81-B8D9-4996-A0C2-45870D57315A}" destId="{560E065F-BC0D-458B-BA3B-7FD1F3543718}" srcOrd="2" destOrd="0" parTransId="{DEE20911-FF60-45D6-9550-C7F93972710C}" sibTransId="{78B94D8D-47F1-40CE-876A-D829B5F5DE3B}"/>
    <dgm:cxn modelId="{C1D7FF78-DF29-5848-9041-14030E644BC7}" type="presOf" srcId="{9F02FB20-F3BB-4348-8DFF-F4F8BEBA9607}" destId="{1339566A-8ACA-1447-9898-B9F1A1F6FE9C}" srcOrd="0" destOrd="0" presId="urn:microsoft.com/office/officeart/2008/layout/LinedList"/>
    <dgm:cxn modelId="{2ED2D7A8-A718-4CD4-9A27-A71CE99B3141}" srcId="{88DCDE81-B8D9-4996-A0C2-45870D57315A}" destId="{9F02FB20-F3BB-4348-8DFF-F4F8BEBA9607}" srcOrd="0" destOrd="0" parTransId="{EB1539B5-031A-4BBA-AC7F-33C503609BD5}" sibTransId="{383ED610-4CAF-4058-B05C-021723F4244A}"/>
    <dgm:cxn modelId="{549381B7-26D5-48E4-B384-965EF5ED8614}" srcId="{88DCDE81-B8D9-4996-A0C2-45870D57315A}" destId="{69281AC1-3E04-45EE-A487-15E45671A98B}" srcOrd="1" destOrd="0" parTransId="{9A99CA7B-3C63-4570-BB45-CCCC3A3857BA}" sibTransId="{5BABDAB9-1AC7-4267-8F88-2F536C02E1BD}"/>
    <dgm:cxn modelId="{809077F8-1DE1-5E45-98F1-0C97E3A6336A}" type="presOf" srcId="{69281AC1-3E04-45EE-A487-15E45671A98B}" destId="{FDC539EB-3BDF-064A-AE80-855A40505281}" srcOrd="0" destOrd="0" presId="urn:microsoft.com/office/officeart/2008/layout/LinedList"/>
    <dgm:cxn modelId="{B942BC19-4E15-8743-8284-3EE5150209F6}" type="presParOf" srcId="{52BD4223-E0C2-A744-875A-0B43277D09FF}" destId="{CD093E88-298F-F140-B1CE-4E613675C6C8}" srcOrd="0" destOrd="0" presId="urn:microsoft.com/office/officeart/2008/layout/LinedList"/>
    <dgm:cxn modelId="{DBC25E57-DB90-D44B-9B59-F96D67F60E73}" type="presParOf" srcId="{52BD4223-E0C2-A744-875A-0B43277D09FF}" destId="{2D7D7F08-EA08-B34F-B986-52EC0B38F902}" srcOrd="1" destOrd="0" presId="urn:microsoft.com/office/officeart/2008/layout/LinedList"/>
    <dgm:cxn modelId="{E7AA6389-D626-6240-AC5C-F21D4C7E39CF}" type="presParOf" srcId="{2D7D7F08-EA08-B34F-B986-52EC0B38F902}" destId="{1339566A-8ACA-1447-9898-B9F1A1F6FE9C}" srcOrd="0" destOrd="0" presId="urn:microsoft.com/office/officeart/2008/layout/LinedList"/>
    <dgm:cxn modelId="{1C1D036B-46E0-384B-81DC-6B64DCCC96F2}" type="presParOf" srcId="{2D7D7F08-EA08-B34F-B986-52EC0B38F902}" destId="{6CA277D9-82CC-F347-A645-6F884C7454EE}" srcOrd="1" destOrd="0" presId="urn:microsoft.com/office/officeart/2008/layout/LinedList"/>
    <dgm:cxn modelId="{434691DB-0B7E-AB40-BEED-14B779E419EF}" type="presParOf" srcId="{52BD4223-E0C2-A744-875A-0B43277D09FF}" destId="{E41281C8-2BA8-864D-9BC0-A70107D4A622}" srcOrd="2" destOrd="0" presId="urn:microsoft.com/office/officeart/2008/layout/LinedList"/>
    <dgm:cxn modelId="{E398D83B-C524-EC4D-B9AA-657FC3819E4B}" type="presParOf" srcId="{52BD4223-E0C2-A744-875A-0B43277D09FF}" destId="{BDAC4E89-CC10-D74F-A919-5E2E26AD0E59}" srcOrd="3" destOrd="0" presId="urn:microsoft.com/office/officeart/2008/layout/LinedList"/>
    <dgm:cxn modelId="{A30CD140-FAB7-D042-811B-B939902032A8}" type="presParOf" srcId="{BDAC4E89-CC10-D74F-A919-5E2E26AD0E59}" destId="{FDC539EB-3BDF-064A-AE80-855A40505281}" srcOrd="0" destOrd="0" presId="urn:microsoft.com/office/officeart/2008/layout/LinedList"/>
    <dgm:cxn modelId="{7C119F3A-5FC7-5744-A26B-DD0FDC8ED6A8}" type="presParOf" srcId="{BDAC4E89-CC10-D74F-A919-5E2E26AD0E59}" destId="{77F5CB86-EB96-C04F-894D-2DEF65BDD693}" srcOrd="1" destOrd="0" presId="urn:microsoft.com/office/officeart/2008/layout/LinedList"/>
    <dgm:cxn modelId="{0E19D070-1674-3E48-8757-6E373783743A}" type="presParOf" srcId="{52BD4223-E0C2-A744-875A-0B43277D09FF}" destId="{6E52DE91-2ABC-A349-9316-70704EBD5569}" srcOrd="4" destOrd="0" presId="urn:microsoft.com/office/officeart/2008/layout/LinedList"/>
    <dgm:cxn modelId="{096BAE75-CCC0-FD4A-BFBA-DB31C8CBC988}" type="presParOf" srcId="{52BD4223-E0C2-A744-875A-0B43277D09FF}" destId="{57FF2A81-9401-0644-A88B-0FD5AFD674AF}" srcOrd="5" destOrd="0" presId="urn:microsoft.com/office/officeart/2008/layout/LinedList"/>
    <dgm:cxn modelId="{30E01625-6560-EB4D-8376-1986B171CE86}" type="presParOf" srcId="{57FF2A81-9401-0644-A88B-0FD5AFD674AF}" destId="{56681485-FB1C-1145-825E-74BBB52C0E47}" srcOrd="0" destOrd="0" presId="urn:microsoft.com/office/officeart/2008/layout/LinedList"/>
    <dgm:cxn modelId="{31447462-9DA1-114B-BDE8-3B1DCA5E7168}" type="presParOf" srcId="{57FF2A81-9401-0644-A88B-0FD5AFD674AF}" destId="{791FFF7E-57A2-B24C-AF3A-B5587C10733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DCDE81-B8D9-4996-A0C2-45870D57315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F02FB20-F3BB-4348-8DFF-F4F8BEBA9607}">
      <dgm:prSet/>
      <dgm:spPr/>
      <dgm:t>
        <a:bodyPr/>
        <a:lstStyle/>
        <a:p>
          <a:r>
            <a:rPr lang="en-US" b="1"/>
            <a:t>Docker Daemon: </a:t>
          </a:r>
          <a:r>
            <a:rPr lang="en-US"/>
            <a:t>The Docker Daemon is the background process that manages Docker containers on a system. It is responsible for building, running, and managing containers. In this context, it ensures that the </a:t>
          </a:r>
          <a:r>
            <a:rPr lang="en-US" err="1"/>
            <a:t>OpenEMR</a:t>
          </a:r>
          <a:r>
            <a:rPr lang="en-US"/>
            <a:t> and MariaDB containers are created, run, and managed properly.</a:t>
          </a:r>
        </a:p>
      </dgm:t>
    </dgm:pt>
    <dgm:pt modelId="{EB1539B5-031A-4BBA-AC7F-33C503609BD5}" type="parTrans" cxnId="{2ED2D7A8-A718-4CD4-9A27-A71CE99B3141}">
      <dgm:prSet/>
      <dgm:spPr/>
      <dgm:t>
        <a:bodyPr/>
        <a:lstStyle/>
        <a:p>
          <a:endParaRPr lang="en-US"/>
        </a:p>
      </dgm:t>
    </dgm:pt>
    <dgm:pt modelId="{383ED610-4CAF-4058-B05C-021723F4244A}" type="sibTrans" cxnId="{2ED2D7A8-A718-4CD4-9A27-A71CE99B3141}">
      <dgm:prSet/>
      <dgm:spPr/>
      <dgm:t>
        <a:bodyPr/>
        <a:lstStyle/>
        <a:p>
          <a:endParaRPr lang="en-US"/>
        </a:p>
      </dgm:t>
    </dgm:pt>
    <dgm:pt modelId="{69281AC1-3E04-45EE-A487-15E45671A98B}">
      <dgm:prSet/>
      <dgm:spPr/>
      <dgm:t>
        <a:bodyPr/>
        <a:lstStyle/>
        <a:p>
          <a:r>
            <a:rPr lang="en-US" b="1"/>
            <a:t>Apache Reverse Proxy with SSL:</a:t>
          </a:r>
          <a:r>
            <a:rPr lang="en-US"/>
            <a:t> There is an Apache reverse proxy configured on port 443, which is the default HTTPS port. This proxy handles incoming HTTPS requests and forwards them to the appropriate container, either </a:t>
          </a:r>
          <a:r>
            <a:rPr lang="en-US" err="1"/>
            <a:t>OpenEMR</a:t>
          </a:r>
          <a:r>
            <a:rPr lang="en-US"/>
            <a:t> or MariaDB.</a:t>
          </a:r>
        </a:p>
      </dgm:t>
    </dgm:pt>
    <dgm:pt modelId="{9A99CA7B-3C63-4570-BB45-CCCC3A3857BA}" type="parTrans" cxnId="{549381B7-26D5-48E4-B384-965EF5ED8614}">
      <dgm:prSet/>
      <dgm:spPr/>
      <dgm:t>
        <a:bodyPr/>
        <a:lstStyle/>
        <a:p>
          <a:endParaRPr lang="en-US"/>
        </a:p>
      </dgm:t>
    </dgm:pt>
    <dgm:pt modelId="{5BABDAB9-1AC7-4267-8F88-2F536C02E1BD}" type="sibTrans" cxnId="{549381B7-26D5-48E4-B384-965EF5ED8614}">
      <dgm:prSet/>
      <dgm:spPr/>
      <dgm:t>
        <a:bodyPr/>
        <a:lstStyle/>
        <a:p>
          <a:endParaRPr lang="en-US"/>
        </a:p>
      </dgm:t>
    </dgm:pt>
    <dgm:pt modelId="{560E065F-BC0D-458B-BA3B-7FD1F3543718}">
      <dgm:prSet/>
      <dgm:spPr/>
      <dgm:t>
        <a:bodyPr/>
        <a:lstStyle/>
        <a:p>
          <a:r>
            <a:rPr lang="en-US" b="1"/>
            <a:t>Domain SSL Certificate:</a:t>
          </a:r>
          <a:r>
            <a:rPr lang="en-US"/>
            <a:t> SSL certificates are used to secure the communication between clients and servers. In this case, a domain SSL certificate is associated with the Apache reverse proxy, ensuring secure communication over HTTPS.</a:t>
          </a:r>
        </a:p>
      </dgm:t>
    </dgm:pt>
    <dgm:pt modelId="{DEE20911-FF60-45D6-9550-C7F93972710C}" type="parTrans" cxnId="{C71DA255-DC61-4F6B-8687-8E00BC3E2EDE}">
      <dgm:prSet/>
      <dgm:spPr/>
      <dgm:t>
        <a:bodyPr/>
        <a:lstStyle/>
        <a:p>
          <a:endParaRPr lang="en-US"/>
        </a:p>
      </dgm:t>
    </dgm:pt>
    <dgm:pt modelId="{78B94D8D-47F1-40CE-876A-D829B5F5DE3B}" type="sibTrans" cxnId="{C71DA255-DC61-4F6B-8687-8E00BC3E2EDE}">
      <dgm:prSet/>
      <dgm:spPr/>
      <dgm:t>
        <a:bodyPr/>
        <a:lstStyle/>
        <a:p>
          <a:endParaRPr lang="en-US"/>
        </a:p>
      </dgm:t>
    </dgm:pt>
    <dgm:pt modelId="{52BD4223-E0C2-A744-875A-0B43277D09FF}" type="pres">
      <dgm:prSet presAssocID="{88DCDE81-B8D9-4996-A0C2-45870D57315A}" presName="vert0" presStyleCnt="0">
        <dgm:presLayoutVars>
          <dgm:dir/>
          <dgm:animOne val="branch"/>
          <dgm:animLvl val="lvl"/>
        </dgm:presLayoutVars>
      </dgm:prSet>
      <dgm:spPr/>
    </dgm:pt>
    <dgm:pt modelId="{CD093E88-298F-F140-B1CE-4E613675C6C8}" type="pres">
      <dgm:prSet presAssocID="{9F02FB20-F3BB-4348-8DFF-F4F8BEBA9607}" presName="thickLine" presStyleLbl="alignNode1" presStyleIdx="0" presStyleCnt="3" custLinFactNeighborY="-48355"/>
      <dgm:spPr/>
    </dgm:pt>
    <dgm:pt modelId="{2D7D7F08-EA08-B34F-B986-52EC0B38F902}" type="pres">
      <dgm:prSet presAssocID="{9F02FB20-F3BB-4348-8DFF-F4F8BEBA9607}" presName="horz1" presStyleCnt="0"/>
      <dgm:spPr/>
    </dgm:pt>
    <dgm:pt modelId="{1339566A-8ACA-1447-9898-B9F1A1F6FE9C}" type="pres">
      <dgm:prSet presAssocID="{9F02FB20-F3BB-4348-8DFF-F4F8BEBA9607}" presName="tx1" presStyleLbl="revTx" presStyleIdx="0" presStyleCnt="3"/>
      <dgm:spPr/>
    </dgm:pt>
    <dgm:pt modelId="{6CA277D9-82CC-F347-A645-6F884C7454EE}" type="pres">
      <dgm:prSet presAssocID="{9F02FB20-F3BB-4348-8DFF-F4F8BEBA9607}" presName="vert1" presStyleCnt="0"/>
      <dgm:spPr/>
    </dgm:pt>
    <dgm:pt modelId="{E41281C8-2BA8-864D-9BC0-A70107D4A622}" type="pres">
      <dgm:prSet presAssocID="{69281AC1-3E04-45EE-A487-15E45671A98B}" presName="thickLine" presStyleLbl="alignNode1" presStyleIdx="1" presStyleCnt="3"/>
      <dgm:spPr/>
    </dgm:pt>
    <dgm:pt modelId="{BDAC4E89-CC10-D74F-A919-5E2E26AD0E59}" type="pres">
      <dgm:prSet presAssocID="{69281AC1-3E04-45EE-A487-15E45671A98B}" presName="horz1" presStyleCnt="0"/>
      <dgm:spPr/>
    </dgm:pt>
    <dgm:pt modelId="{FDC539EB-3BDF-064A-AE80-855A40505281}" type="pres">
      <dgm:prSet presAssocID="{69281AC1-3E04-45EE-A487-15E45671A98B}" presName="tx1" presStyleLbl="revTx" presStyleIdx="1" presStyleCnt="3"/>
      <dgm:spPr/>
    </dgm:pt>
    <dgm:pt modelId="{77F5CB86-EB96-C04F-894D-2DEF65BDD693}" type="pres">
      <dgm:prSet presAssocID="{69281AC1-3E04-45EE-A487-15E45671A98B}" presName="vert1" presStyleCnt="0"/>
      <dgm:spPr/>
    </dgm:pt>
    <dgm:pt modelId="{6E52DE91-2ABC-A349-9316-70704EBD5569}" type="pres">
      <dgm:prSet presAssocID="{560E065F-BC0D-458B-BA3B-7FD1F3543718}" presName="thickLine" presStyleLbl="alignNode1" presStyleIdx="2" presStyleCnt="3"/>
      <dgm:spPr/>
    </dgm:pt>
    <dgm:pt modelId="{57FF2A81-9401-0644-A88B-0FD5AFD674AF}" type="pres">
      <dgm:prSet presAssocID="{560E065F-BC0D-458B-BA3B-7FD1F3543718}" presName="horz1" presStyleCnt="0"/>
      <dgm:spPr/>
    </dgm:pt>
    <dgm:pt modelId="{56681485-FB1C-1145-825E-74BBB52C0E47}" type="pres">
      <dgm:prSet presAssocID="{560E065F-BC0D-458B-BA3B-7FD1F3543718}" presName="tx1" presStyleLbl="revTx" presStyleIdx="2" presStyleCnt="3"/>
      <dgm:spPr/>
    </dgm:pt>
    <dgm:pt modelId="{791FFF7E-57A2-B24C-AF3A-B5587C107337}" type="pres">
      <dgm:prSet presAssocID="{560E065F-BC0D-458B-BA3B-7FD1F3543718}" presName="vert1" presStyleCnt="0"/>
      <dgm:spPr/>
    </dgm:pt>
  </dgm:ptLst>
  <dgm:cxnLst>
    <dgm:cxn modelId="{A793D42E-D8C5-DB44-8D9F-6C0940368C87}" type="presOf" srcId="{88DCDE81-B8D9-4996-A0C2-45870D57315A}" destId="{52BD4223-E0C2-A744-875A-0B43277D09FF}" srcOrd="0" destOrd="0" presId="urn:microsoft.com/office/officeart/2008/layout/LinedList"/>
    <dgm:cxn modelId="{F25C2F68-F526-BB44-A057-BEE1778CEDA7}" type="presOf" srcId="{560E065F-BC0D-458B-BA3B-7FD1F3543718}" destId="{56681485-FB1C-1145-825E-74BBB52C0E47}" srcOrd="0" destOrd="0" presId="urn:microsoft.com/office/officeart/2008/layout/LinedList"/>
    <dgm:cxn modelId="{C71DA255-DC61-4F6B-8687-8E00BC3E2EDE}" srcId="{88DCDE81-B8D9-4996-A0C2-45870D57315A}" destId="{560E065F-BC0D-458B-BA3B-7FD1F3543718}" srcOrd="2" destOrd="0" parTransId="{DEE20911-FF60-45D6-9550-C7F93972710C}" sibTransId="{78B94D8D-47F1-40CE-876A-D829B5F5DE3B}"/>
    <dgm:cxn modelId="{C1D7FF78-DF29-5848-9041-14030E644BC7}" type="presOf" srcId="{9F02FB20-F3BB-4348-8DFF-F4F8BEBA9607}" destId="{1339566A-8ACA-1447-9898-B9F1A1F6FE9C}" srcOrd="0" destOrd="0" presId="urn:microsoft.com/office/officeart/2008/layout/LinedList"/>
    <dgm:cxn modelId="{2ED2D7A8-A718-4CD4-9A27-A71CE99B3141}" srcId="{88DCDE81-B8D9-4996-A0C2-45870D57315A}" destId="{9F02FB20-F3BB-4348-8DFF-F4F8BEBA9607}" srcOrd="0" destOrd="0" parTransId="{EB1539B5-031A-4BBA-AC7F-33C503609BD5}" sibTransId="{383ED610-4CAF-4058-B05C-021723F4244A}"/>
    <dgm:cxn modelId="{549381B7-26D5-48E4-B384-965EF5ED8614}" srcId="{88DCDE81-B8D9-4996-A0C2-45870D57315A}" destId="{69281AC1-3E04-45EE-A487-15E45671A98B}" srcOrd="1" destOrd="0" parTransId="{9A99CA7B-3C63-4570-BB45-CCCC3A3857BA}" sibTransId="{5BABDAB9-1AC7-4267-8F88-2F536C02E1BD}"/>
    <dgm:cxn modelId="{809077F8-1DE1-5E45-98F1-0C97E3A6336A}" type="presOf" srcId="{69281AC1-3E04-45EE-A487-15E45671A98B}" destId="{FDC539EB-3BDF-064A-AE80-855A40505281}" srcOrd="0" destOrd="0" presId="urn:microsoft.com/office/officeart/2008/layout/LinedList"/>
    <dgm:cxn modelId="{B942BC19-4E15-8743-8284-3EE5150209F6}" type="presParOf" srcId="{52BD4223-E0C2-A744-875A-0B43277D09FF}" destId="{CD093E88-298F-F140-B1CE-4E613675C6C8}" srcOrd="0" destOrd="0" presId="urn:microsoft.com/office/officeart/2008/layout/LinedList"/>
    <dgm:cxn modelId="{DBC25E57-DB90-D44B-9B59-F96D67F60E73}" type="presParOf" srcId="{52BD4223-E0C2-A744-875A-0B43277D09FF}" destId="{2D7D7F08-EA08-B34F-B986-52EC0B38F902}" srcOrd="1" destOrd="0" presId="urn:microsoft.com/office/officeart/2008/layout/LinedList"/>
    <dgm:cxn modelId="{E7AA6389-D626-6240-AC5C-F21D4C7E39CF}" type="presParOf" srcId="{2D7D7F08-EA08-B34F-B986-52EC0B38F902}" destId="{1339566A-8ACA-1447-9898-B9F1A1F6FE9C}" srcOrd="0" destOrd="0" presId="urn:microsoft.com/office/officeart/2008/layout/LinedList"/>
    <dgm:cxn modelId="{1C1D036B-46E0-384B-81DC-6B64DCCC96F2}" type="presParOf" srcId="{2D7D7F08-EA08-B34F-B986-52EC0B38F902}" destId="{6CA277D9-82CC-F347-A645-6F884C7454EE}" srcOrd="1" destOrd="0" presId="urn:microsoft.com/office/officeart/2008/layout/LinedList"/>
    <dgm:cxn modelId="{434691DB-0B7E-AB40-BEED-14B779E419EF}" type="presParOf" srcId="{52BD4223-E0C2-A744-875A-0B43277D09FF}" destId="{E41281C8-2BA8-864D-9BC0-A70107D4A622}" srcOrd="2" destOrd="0" presId="urn:microsoft.com/office/officeart/2008/layout/LinedList"/>
    <dgm:cxn modelId="{E398D83B-C524-EC4D-B9AA-657FC3819E4B}" type="presParOf" srcId="{52BD4223-E0C2-A744-875A-0B43277D09FF}" destId="{BDAC4E89-CC10-D74F-A919-5E2E26AD0E59}" srcOrd="3" destOrd="0" presId="urn:microsoft.com/office/officeart/2008/layout/LinedList"/>
    <dgm:cxn modelId="{A30CD140-FAB7-D042-811B-B939902032A8}" type="presParOf" srcId="{BDAC4E89-CC10-D74F-A919-5E2E26AD0E59}" destId="{FDC539EB-3BDF-064A-AE80-855A40505281}" srcOrd="0" destOrd="0" presId="urn:microsoft.com/office/officeart/2008/layout/LinedList"/>
    <dgm:cxn modelId="{7C119F3A-5FC7-5744-A26B-DD0FDC8ED6A8}" type="presParOf" srcId="{BDAC4E89-CC10-D74F-A919-5E2E26AD0E59}" destId="{77F5CB86-EB96-C04F-894D-2DEF65BDD693}" srcOrd="1" destOrd="0" presId="urn:microsoft.com/office/officeart/2008/layout/LinedList"/>
    <dgm:cxn modelId="{0E19D070-1674-3E48-8757-6E373783743A}" type="presParOf" srcId="{52BD4223-E0C2-A744-875A-0B43277D09FF}" destId="{6E52DE91-2ABC-A349-9316-70704EBD5569}" srcOrd="4" destOrd="0" presId="urn:microsoft.com/office/officeart/2008/layout/LinedList"/>
    <dgm:cxn modelId="{096BAE75-CCC0-FD4A-BFBA-DB31C8CBC988}" type="presParOf" srcId="{52BD4223-E0C2-A744-875A-0B43277D09FF}" destId="{57FF2A81-9401-0644-A88B-0FD5AFD674AF}" srcOrd="5" destOrd="0" presId="urn:microsoft.com/office/officeart/2008/layout/LinedList"/>
    <dgm:cxn modelId="{30E01625-6560-EB4D-8376-1986B171CE86}" type="presParOf" srcId="{57FF2A81-9401-0644-A88B-0FD5AFD674AF}" destId="{56681485-FB1C-1145-825E-74BBB52C0E47}" srcOrd="0" destOrd="0" presId="urn:microsoft.com/office/officeart/2008/layout/LinedList"/>
    <dgm:cxn modelId="{31447462-9DA1-114B-BDE8-3B1DCA5E7168}" type="presParOf" srcId="{57FF2A81-9401-0644-A88B-0FD5AFD674AF}" destId="{791FFF7E-57A2-B24C-AF3A-B5587C10733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B347D-3D85-48D3-AE18-6F34255234FD}">
      <dsp:nvSpPr>
        <dsp:cNvPr id="0" name=""/>
        <dsp:cNvSpPr/>
      </dsp:nvSpPr>
      <dsp:spPr>
        <a:xfrm>
          <a:off x="0" y="3137"/>
          <a:ext cx="8368145" cy="93043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F4901D-422F-4FF9-8682-5798F0A8C83D}">
      <dsp:nvSpPr>
        <dsp:cNvPr id="0" name=""/>
        <dsp:cNvSpPr/>
      </dsp:nvSpPr>
      <dsp:spPr>
        <a:xfrm>
          <a:off x="281457" y="212486"/>
          <a:ext cx="512242" cy="5117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EEE372-68BB-40D8-BF69-CC7AE9313442}">
      <dsp:nvSpPr>
        <dsp:cNvPr id="0" name=""/>
        <dsp:cNvSpPr/>
      </dsp:nvSpPr>
      <dsp:spPr>
        <a:xfrm>
          <a:off x="1075157" y="3137"/>
          <a:ext cx="7207481" cy="931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68" tIns="98568" rIns="98568" bIns="98568" numCol="1" spcCol="1270" anchor="ctr" anchorCtr="0">
          <a:noAutofit/>
        </a:bodyPr>
        <a:lstStyle/>
        <a:p>
          <a:pPr marL="0" lvl="0" indent="0" algn="l" defTabSz="622300">
            <a:lnSpc>
              <a:spcPct val="90000"/>
            </a:lnSpc>
            <a:spcBef>
              <a:spcPct val="0"/>
            </a:spcBef>
            <a:spcAft>
              <a:spcPct val="35000"/>
            </a:spcAft>
            <a:buNone/>
          </a:pPr>
          <a:r>
            <a:rPr lang="en-US" sz="1400" kern="1200"/>
            <a:t>The IU Luddy School of Informatics and Computing is at the forefront of healthcare informatics education, leveraging </a:t>
          </a:r>
          <a:r>
            <a:rPr lang="en-US" sz="1400" kern="1200" err="1"/>
            <a:t>OpenEMR</a:t>
          </a:r>
          <a:r>
            <a:rPr lang="en-US" sz="1400" kern="1200"/>
            <a:t> across a variety of courses. </a:t>
          </a:r>
        </a:p>
      </dsp:txBody>
      <dsp:txXfrm>
        <a:off x="1075157" y="3137"/>
        <a:ext cx="7207481" cy="931349"/>
      </dsp:txXfrm>
    </dsp:sp>
    <dsp:sp modelId="{689E1354-5171-4B4D-A1B1-78D4635533F8}">
      <dsp:nvSpPr>
        <dsp:cNvPr id="0" name=""/>
        <dsp:cNvSpPr/>
      </dsp:nvSpPr>
      <dsp:spPr>
        <a:xfrm>
          <a:off x="0" y="1141452"/>
          <a:ext cx="8368145" cy="93043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BD642F-D8CA-4A43-988D-7667375C9644}">
      <dsp:nvSpPr>
        <dsp:cNvPr id="0" name=""/>
        <dsp:cNvSpPr/>
      </dsp:nvSpPr>
      <dsp:spPr>
        <a:xfrm>
          <a:off x="281457" y="1350801"/>
          <a:ext cx="512242" cy="5117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348F49-1EB1-4AC2-99C5-DBA5A8AD119A}">
      <dsp:nvSpPr>
        <dsp:cNvPr id="0" name=""/>
        <dsp:cNvSpPr/>
      </dsp:nvSpPr>
      <dsp:spPr>
        <a:xfrm>
          <a:off x="1075157" y="1141452"/>
          <a:ext cx="7207481" cy="931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68" tIns="98568" rIns="98568" bIns="98568" numCol="1" spcCol="1270" anchor="ctr" anchorCtr="0">
          <a:noAutofit/>
        </a:bodyPr>
        <a:lstStyle/>
        <a:p>
          <a:pPr marL="0" lvl="0" indent="0" algn="l" defTabSz="622300">
            <a:lnSpc>
              <a:spcPct val="90000"/>
            </a:lnSpc>
            <a:spcBef>
              <a:spcPct val="0"/>
            </a:spcBef>
            <a:spcAft>
              <a:spcPct val="35000"/>
            </a:spcAft>
            <a:buNone/>
          </a:pPr>
          <a:r>
            <a:rPr lang="en-US" sz="1400" kern="1200"/>
            <a:t>Our curriculum is designed to provide students with a comprehensive understanding of electronic medical records (EMR) systems through practical, hands-on experiences.</a:t>
          </a:r>
        </a:p>
      </dsp:txBody>
      <dsp:txXfrm>
        <a:off x="1075157" y="1141452"/>
        <a:ext cx="7207481" cy="931349"/>
      </dsp:txXfrm>
    </dsp:sp>
    <dsp:sp modelId="{2D9C331B-E6C1-42D1-944A-06B72A461089}">
      <dsp:nvSpPr>
        <dsp:cNvPr id="0" name=""/>
        <dsp:cNvSpPr/>
      </dsp:nvSpPr>
      <dsp:spPr>
        <a:xfrm>
          <a:off x="0" y="2279768"/>
          <a:ext cx="8368145" cy="93043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826DF8-763D-412F-B60D-4DB9E2363FB8}">
      <dsp:nvSpPr>
        <dsp:cNvPr id="0" name=""/>
        <dsp:cNvSpPr/>
      </dsp:nvSpPr>
      <dsp:spPr>
        <a:xfrm>
          <a:off x="281733" y="2489117"/>
          <a:ext cx="512242" cy="5117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8A2ABE-ED82-4A43-8945-F377CA8660EC}">
      <dsp:nvSpPr>
        <dsp:cNvPr id="0" name=""/>
        <dsp:cNvSpPr/>
      </dsp:nvSpPr>
      <dsp:spPr>
        <a:xfrm>
          <a:off x="1075708" y="2279768"/>
          <a:ext cx="7207481" cy="931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68" tIns="98568" rIns="98568" bIns="98568" numCol="1" spcCol="1270" anchor="ctr" anchorCtr="0">
          <a:noAutofit/>
        </a:bodyPr>
        <a:lstStyle/>
        <a:p>
          <a:pPr marL="0" lvl="0" indent="0" algn="l" defTabSz="622300">
            <a:lnSpc>
              <a:spcPct val="90000"/>
            </a:lnSpc>
            <a:spcBef>
              <a:spcPct val="0"/>
            </a:spcBef>
            <a:spcAft>
              <a:spcPct val="35000"/>
            </a:spcAft>
            <a:buNone/>
          </a:pPr>
          <a:r>
            <a:rPr lang="en-US" sz="1400" kern="1200"/>
            <a:t>Here, we spotlight the unique application of OpenEMR in four distinct courses, showcasing the versatility and depth of learning opportunities available to our students.</a:t>
          </a:r>
        </a:p>
      </dsp:txBody>
      <dsp:txXfrm>
        <a:off x="1075708" y="2279768"/>
        <a:ext cx="7207481" cy="931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93E88-298F-F140-B1CE-4E613675C6C8}">
      <dsp:nvSpPr>
        <dsp:cNvPr id="0" name=""/>
        <dsp:cNvSpPr/>
      </dsp:nvSpPr>
      <dsp:spPr>
        <a:xfrm>
          <a:off x="0" y="0"/>
          <a:ext cx="867294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39566A-8ACA-1447-9898-B9F1A1F6FE9C}">
      <dsp:nvSpPr>
        <dsp:cNvPr id="0" name=""/>
        <dsp:cNvSpPr/>
      </dsp:nvSpPr>
      <dsp:spPr>
        <a:xfrm>
          <a:off x="0" y="3525"/>
          <a:ext cx="8672946" cy="1287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tx1"/>
              </a:solidFill>
              <a:latin typeface="Calibri" panose="020F0502020204030204" pitchFamily="34" charset="0"/>
              <a:cs typeface="Calibri" panose="020F0502020204030204" pitchFamily="34" charset="0"/>
            </a:rPr>
            <a:t>Containers:</a:t>
          </a:r>
        </a:p>
        <a:p>
          <a:pPr marL="0" lvl="0" indent="0" algn="l" defTabSz="711200">
            <a:lnSpc>
              <a:spcPct val="90000"/>
            </a:lnSpc>
            <a:spcBef>
              <a:spcPct val="0"/>
            </a:spcBef>
            <a:spcAft>
              <a:spcPct val="35000"/>
            </a:spcAft>
            <a:buNone/>
          </a:pPr>
          <a:r>
            <a:rPr lang="en-US" sz="1600" b="1" kern="1200" err="1">
              <a:solidFill>
                <a:schemeClr val="tx1"/>
              </a:solidFill>
              <a:latin typeface="Calibri" panose="020F0502020204030204" pitchFamily="34" charset="0"/>
              <a:cs typeface="Calibri" panose="020F0502020204030204" pitchFamily="34" charset="0"/>
            </a:rPr>
            <a:t>OpenEMR</a:t>
          </a:r>
          <a:r>
            <a:rPr lang="en-US" sz="1600" b="1" kern="1200">
              <a:solidFill>
                <a:schemeClr val="tx1"/>
              </a:solidFill>
              <a:latin typeface="Calibri" panose="020F0502020204030204" pitchFamily="34" charset="0"/>
              <a:cs typeface="Calibri" panose="020F0502020204030204" pitchFamily="34" charset="0"/>
            </a:rPr>
            <a:t> Container:</a:t>
          </a:r>
          <a:r>
            <a:rPr lang="en-US" sz="1600" kern="1200">
              <a:solidFill>
                <a:schemeClr val="tx1"/>
              </a:solidFill>
              <a:latin typeface="Calibri" panose="020F0502020204030204" pitchFamily="34" charset="0"/>
              <a:cs typeface="Calibri" panose="020F0502020204030204" pitchFamily="34" charset="0"/>
            </a:rPr>
            <a:t> This container hosts the </a:t>
          </a:r>
          <a:r>
            <a:rPr lang="en-US" sz="1600" kern="1200" err="1">
              <a:solidFill>
                <a:schemeClr val="tx1"/>
              </a:solidFill>
              <a:latin typeface="Calibri" panose="020F0502020204030204" pitchFamily="34" charset="0"/>
              <a:cs typeface="Calibri" panose="020F0502020204030204" pitchFamily="34" charset="0"/>
            </a:rPr>
            <a:t>OpenEMR</a:t>
          </a:r>
          <a:r>
            <a:rPr lang="en-US" sz="1600" kern="1200">
              <a:solidFill>
                <a:schemeClr val="tx1"/>
              </a:solidFill>
              <a:latin typeface="Calibri" panose="020F0502020204030204" pitchFamily="34" charset="0"/>
              <a:cs typeface="Calibri" panose="020F0502020204030204" pitchFamily="34" charset="0"/>
            </a:rPr>
            <a:t> application.</a:t>
          </a:r>
        </a:p>
        <a:p>
          <a:pPr marL="0" lvl="0" indent="0" algn="l" defTabSz="711200">
            <a:lnSpc>
              <a:spcPct val="90000"/>
            </a:lnSpc>
            <a:spcBef>
              <a:spcPct val="0"/>
            </a:spcBef>
            <a:spcAft>
              <a:spcPct val="35000"/>
            </a:spcAft>
            <a:buNone/>
          </a:pPr>
          <a:r>
            <a:rPr lang="en-US" sz="1600" b="1" kern="1200">
              <a:solidFill>
                <a:schemeClr val="tx1"/>
              </a:solidFill>
              <a:latin typeface="Calibri" panose="020F0502020204030204" pitchFamily="34" charset="0"/>
              <a:cs typeface="Calibri" panose="020F0502020204030204" pitchFamily="34" charset="0"/>
            </a:rPr>
            <a:t>MariaDB Container:</a:t>
          </a:r>
          <a:r>
            <a:rPr lang="en-US" sz="1600" kern="1200">
              <a:solidFill>
                <a:schemeClr val="tx1"/>
              </a:solidFill>
              <a:latin typeface="Calibri" panose="020F0502020204030204" pitchFamily="34" charset="0"/>
              <a:cs typeface="Calibri" panose="020F0502020204030204" pitchFamily="34" charset="0"/>
            </a:rPr>
            <a:t> This container hosts the MariaDB database.</a:t>
          </a:r>
          <a:endParaRPr lang="en-US" sz="1600" kern="1200"/>
        </a:p>
      </dsp:txBody>
      <dsp:txXfrm>
        <a:off x="0" y="3525"/>
        <a:ext cx="8672946" cy="1287254"/>
      </dsp:txXfrm>
    </dsp:sp>
    <dsp:sp modelId="{E41281C8-2BA8-864D-9BC0-A70107D4A622}">
      <dsp:nvSpPr>
        <dsp:cNvPr id="0" name=""/>
        <dsp:cNvSpPr/>
      </dsp:nvSpPr>
      <dsp:spPr>
        <a:xfrm>
          <a:off x="0" y="1290780"/>
          <a:ext cx="867294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C539EB-3BDF-064A-AE80-855A40505281}">
      <dsp:nvSpPr>
        <dsp:cNvPr id="0" name=""/>
        <dsp:cNvSpPr/>
      </dsp:nvSpPr>
      <dsp:spPr>
        <a:xfrm>
          <a:off x="0" y="1290780"/>
          <a:ext cx="8662916" cy="1859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1"/>
              </a:solidFill>
              <a:latin typeface="Calibri" panose="020F0502020204030204" pitchFamily="34" charset="0"/>
              <a:cs typeface="Calibri" panose="020F0502020204030204" pitchFamily="34" charset="0"/>
            </a:rPr>
            <a:t>Volumes:</a:t>
          </a:r>
        </a:p>
        <a:p>
          <a:pPr marL="0" lvl="0" indent="0" algn="l" defTabSz="622300">
            <a:lnSpc>
              <a:spcPct val="90000"/>
            </a:lnSpc>
            <a:spcBef>
              <a:spcPct val="0"/>
            </a:spcBef>
            <a:spcAft>
              <a:spcPct val="35000"/>
            </a:spcAft>
            <a:buNone/>
          </a:pPr>
          <a:r>
            <a:rPr lang="en-US" sz="1400" b="1" kern="1200">
              <a:solidFill>
                <a:schemeClr val="tx1"/>
              </a:solidFill>
              <a:latin typeface="Calibri" panose="020F0502020204030204" pitchFamily="34" charset="0"/>
              <a:cs typeface="Calibri" panose="020F0502020204030204" pitchFamily="34" charset="0"/>
            </a:rPr>
            <a:t>"Database" Volume (MariaDB):</a:t>
          </a:r>
          <a:r>
            <a:rPr lang="en-US" sz="1400" kern="1200">
              <a:solidFill>
                <a:schemeClr val="tx1"/>
              </a:solidFill>
              <a:latin typeface="Calibri" panose="020F0502020204030204" pitchFamily="34" charset="0"/>
              <a:cs typeface="Calibri" panose="020F0502020204030204" pitchFamily="34" charset="0"/>
            </a:rPr>
            <a:t> This volume in the MariaDB container contains all the data from MIMIC-IV, a database.</a:t>
          </a:r>
        </a:p>
        <a:p>
          <a:pPr marL="0" lvl="0" indent="0" algn="l" defTabSz="622300">
            <a:lnSpc>
              <a:spcPct val="90000"/>
            </a:lnSpc>
            <a:spcBef>
              <a:spcPct val="0"/>
            </a:spcBef>
            <a:spcAft>
              <a:spcPct val="35000"/>
            </a:spcAft>
            <a:buNone/>
          </a:pPr>
          <a:r>
            <a:rPr lang="en-US" sz="1400" b="1" kern="1200">
              <a:solidFill>
                <a:schemeClr val="tx1"/>
              </a:solidFill>
              <a:latin typeface="Calibri" panose="020F0502020204030204" pitchFamily="34" charset="0"/>
              <a:cs typeface="Calibri" panose="020F0502020204030204" pitchFamily="34" charset="0"/>
            </a:rPr>
            <a:t>"Log volume" (</a:t>
          </a:r>
          <a:r>
            <a:rPr lang="en-US" sz="1400" b="1" kern="1200" err="1">
              <a:solidFill>
                <a:schemeClr val="tx1"/>
              </a:solidFill>
              <a:latin typeface="Calibri" panose="020F0502020204030204" pitchFamily="34" charset="0"/>
              <a:cs typeface="Calibri" panose="020F0502020204030204" pitchFamily="34" charset="0"/>
            </a:rPr>
            <a:t>OpenEMR</a:t>
          </a:r>
          <a:r>
            <a:rPr lang="en-US" sz="1400" b="1" kern="1200">
              <a:solidFill>
                <a:schemeClr val="tx1"/>
              </a:solidFill>
              <a:latin typeface="Calibri" panose="020F0502020204030204" pitchFamily="34" charset="0"/>
              <a:cs typeface="Calibri" panose="020F0502020204030204" pitchFamily="34" charset="0"/>
            </a:rPr>
            <a:t>):</a:t>
          </a:r>
          <a:r>
            <a:rPr lang="en-US" sz="1400" kern="1200">
              <a:solidFill>
                <a:schemeClr val="tx1"/>
              </a:solidFill>
              <a:latin typeface="Calibri" panose="020F0502020204030204" pitchFamily="34" charset="0"/>
              <a:cs typeface="Calibri" panose="020F0502020204030204" pitchFamily="34" charset="0"/>
            </a:rPr>
            <a:t> This stores log data which includes information about errors and possibly other log-related information.</a:t>
          </a:r>
        </a:p>
        <a:p>
          <a:pPr marL="0" lvl="0" indent="0" algn="l" defTabSz="622300">
            <a:lnSpc>
              <a:spcPct val="90000"/>
            </a:lnSpc>
            <a:spcBef>
              <a:spcPct val="0"/>
            </a:spcBef>
            <a:spcAft>
              <a:spcPct val="35000"/>
            </a:spcAft>
            <a:buNone/>
          </a:pPr>
          <a:r>
            <a:rPr lang="en-US" sz="1400" b="1" kern="1200">
              <a:solidFill>
                <a:schemeClr val="tx1"/>
              </a:solidFill>
              <a:latin typeface="Calibri" panose="020F0502020204030204" pitchFamily="34" charset="0"/>
              <a:cs typeface="Calibri" panose="020F0502020204030204" pitchFamily="34" charset="0"/>
            </a:rPr>
            <a:t>"Site volume" (</a:t>
          </a:r>
          <a:r>
            <a:rPr lang="en-US" sz="1400" b="1" kern="1200" err="1">
              <a:solidFill>
                <a:schemeClr val="tx1"/>
              </a:solidFill>
              <a:latin typeface="Calibri" panose="020F0502020204030204" pitchFamily="34" charset="0"/>
              <a:cs typeface="Calibri" panose="020F0502020204030204" pitchFamily="34" charset="0"/>
            </a:rPr>
            <a:t>OpenEMR</a:t>
          </a:r>
          <a:r>
            <a:rPr lang="en-US" sz="1400" b="1" kern="1200">
              <a:solidFill>
                <a:schemeClr val="tx1"/>
              </a:solidFill>
              <a:latin typeface="Calibri" panose="020F0502020204030204" pitchFamily="34" charset="0"/>
              <a:cs typeface="Calibri" panose="020F0502020204030204" pitchFamily="34" charset="0"/>
            </a:rPr>
            <a:t>):</a:t>
          </a:r>
          <a:r>
            <a:rPr lang="en-US" sz="1400" kern="1200">
              <a:solidFill>
                <a:schemeClr val="tx1"/>
              </a:solidFill>
              <a:latin typeface="Calibri" panose="020F0502020204030204" pitchFamily="34" charset="0"/>
              <a:cs typeface="Calibri" panose="020F0502020204030204" pitchFamily="34" charset="0"/>
            </a:rPr>
            <a:t> This contains data related to changes made, bug fixes, and other site-specific information.</a:t>
          </a:r>
          <a:endParaRPr lang="en-US" sz="1400" kern="1200"/>
        </a:p>
      </dsp:txBody>
      <dsp:txXfrm>
        <a:off x="0" y="1290780"/>
        <a:ext cx="8662916" cy="1859928"/>
      </dsp:txXfrm>
    </dsp:sp>
    <dsp:sp modelId="{6E52DE91-2ABC-A349-9316-70704EBD5569}">
      <dsp:nvSpPr>
        <dsp:cNvPr id="0" name=""/>
        <dsp:cNvSpPr/>
      </dsp:nvSpPr>
      <dsp:spPr>
        <a:xfrm>
          <a:off x="0" y="3150709"/>
          <a:ext cx="867294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81485-FB1C-1145-825E-74BBB52C0E47}">
      <dsp:nvSpPr>
        <dsp:cNvPr id="0" name=""/>
        <dsp:cNvSpPr/>
      </dsp:nvSpPr>
      <dsp:spPr>
        <a:xfrm>
          <a:off x="0" y="3150709"/>
          <a:ext cx="8506685" cy="119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chemeClr val="tx1"/>
              </a:solidFill>
              <a:latin typeface="Calibri" panose="020F0502020204030204" pitchFamily="34" charset="0"/>
              <a:cs typeface="Calibri" panose="020F0502020204030204" pitchFamily="34" charset="0"/>
            </a:rPr>
            <a:t>Backup/Restore: </a:t>
          </a:r>
          <a:r>
            <a:rPr lang="en-US" sz="1600" kern="1200">
              <a:solidFill>
                <a:schemeClr val="tx1"/>
              </a:solidFill>
              <a:latin typeface="Calibri" panose="020F0502020204030204" pitchFamily="34" charset="0"/>
              <a:cs typeface="Calibri" panose="020F0502020204030204" pitchFamily="34" charset="0"/>
            </a:rPr>
            <a:t>Both containers have a backup and restore mechanism in place. It involves regularly creating backups of the data within the containers and possibly restoring them if needed. This is a common practice to ensure data integrity and recovery.</a:t>
          </a:r>
          <a:endParaRPr lang="en-US" sz="1600" kern="1200"/>
        </a:p>
      </dsp:txBody>
      <dsp:txXfrm>
        <a:off x="0" y="3150709"/>
        <a:ext cx="8506685" cy="11960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93E88-298F-F140-B1CE-4E613675C6C8}">
      <dsp:nvSpPr>
        <dsp:cNvPr id="0" name=""/>
        <dsp:cNvSpPr/>
      </dsp:nvSpPr>
      <dsp:spPr>
        <a:xfrm>
          <a:off x="0" y="0"/>
          <a:ext cx="822961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39566A-8ACA-1447-9898-B9F1A1F6FE9C}">
      <dsp:nvSpPr>
        <dsp:cNvPr id="0" name=""/>
        <dsp:cNvSpPr/>
      </dsp:nvSpPr>
      <dsp:spPr>
        <a:xfrm>
          <a:off x="0" y="1897"/>
          <a:ext cx="8229618" cy="129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Docker Daemon: </a:t>
          </a:r>
          <a:r>
            <a:rPr lang="en-US" sz="1400" kern="1200"/>
            <a:t>The Docker Daemon is the background process that manages Docker containers on a system. It is responsible for building, running, and managing containers. In this context, it ensures that the </a:t>
          </a:r>
          <a:r>
            <a:rPr lang="en-US" sz="1400" kern="1200" err="1"/>
            <a:t>OpenEMR</a:t>
          </a:r>
          <a:r>
            <a:rPr lang="en-US" sz="1400" kern="1200"/>
            <a:t> and MariaDB containers are created, run, and managed properly.</a:t>
          </a:r>
        </a:p>
      </dsp:txBody>
      <dsp:txXfrm>
        <a:off x="0" y="1897"/>
        <a:ext cx="8229618" cy="1294020"/>
      </dsp:txXfrm>
    </dsp:sp>
    <dsp:sp modelId="{E41281C8-2BA8-864D-9BC0-A70107D4A622}">
      <dsp:nvSpPr>
        <dsp:cNvPr id="0" name=""/>
        <dsp:cNvSpPr/>
      </dsp:nvSpPr>
      <dsp:spPr>
        <a:xfrm>
          <a:off x="0" y="1295917"/>
          <a:ext cx="822961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C539EB-3BDF-064A-AE80-855A40505281}">
      <dsp:nvSpPr>
        <dsp:cNvPr id="0" name=""/>
        <dsp:cNvSpPr/>
      </dsp:nvSpPr>
      <dsp:spPr>
        <a:xfrm>
          <a:off x="0" y="1295917"/>
          <a:ext cx="8229618" cy="129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Apache Reverse Proxy with SSL:</a:t>
          </a:r>
          <a:r>
            <a:rPr lang="en-US" sz="1400" kern="1200"/>
            <a:t> There is an Apache reverse proxy configured on port 443, which is the default HTTPS port. This proxy handles incoming HTTPS requests and forwards them to the appropriate container, either </a:t>
          </a:r>
          <a:r>
            <a:rPr lang="en-US" sz="1400" kern="1200" err="1"/>
            <a:t>OpenEMR</a:t>
          </a:r>
          <a:r>
            <a:rPr lang="en-US" sz="1400" kern="1200"/>
            <a:t> or MariaDB.</a:t>
          </a:r>
        </a:p>
      </dsp:txBody>
      <dsp:txXfrm>
        <a:off x="0" y="1295917"/>
        <a:ext cx="8229618" cy="1294020"/>
      </dsp:txXfrm>
    </dsp:sp>
    <dsp:sp modelId="{6E52DE91-2ABC-A349-9316-70704EBD5569}">
      <dsp:nvSpPr>
        <dsp:cNvPr id="0" name=""/>
        <dsp:cNvSpPr/>
      </dsp:nvSpPr>
      <dsp:spPr>
        <a:xfrm>
          <a:off x="0" y="2589938"/>
          <a:ext cx="822961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81485-FB1C-1145-825E-74BBB52C0E47}">
      <dsp:nvSpPr>
        <dsp:cNvPr id="0" name=""/>
        <dsp:cNvSpPr/>
      </dsp:nvSpPr>
      <dsp:spPr>
        <a:xfrm>
          <a:off x="0" y="2589938"/>
          <a:ext cx="8229618" cy="129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Domain SSL Certificate:</a:t>
          </a:r>
          <a:r>
            <a:rPr lang="en-US" sz="1400" kern="1200"/>
            <a:t> SSL certificates are used to secure the communication between clients and servers. In this case, a domain SSL certificate is associated with the Apache reverse proxy, ensuring secure communication over HTTPS.</a:t>
          </a:r>
        </a:p>
      </dsp:txBody>
      <dsp:txXfrm>
        <a:off x="0" y="2589938"/>
        <a:ext cx="8229618" cy="12940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1AFEC6-9075-417F-83AF-96965D75B8B8}" type="datetimeFigureOut">
              <a:rPr lang="en-US" smtClean="0"/>
              <a:t>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246A1F-B8D8-4618-8453-15274BBC37C7}" type="slidenum">
              <a:rPr lang="en-US" smtClean="0"/>
              <a:t>‹#›</a:t>
            </a:fld>
            <a:endParaRPr lang="en-US"/>
          </a:p>
        </p:txBody>
      </p:sp>
    </p:spTree>
    <p:extLst>
      <p:ext uri="{BB962C8B-B14F-4D97-AF65-F5344CB8AC3E}">
        <p14:creationId xmlns:p14="http://schemas.microsoft.com/office/powerpoint/2010/main" val="3196790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246A1F-B8D8-4618-8453-15274BBC37C7}" type="slidenum">
              <a:rPr lang="en-US" smtClean="0"/>
              <a:t>3</a:t>
            </a:fld>
            <a:endParaRPr lang="en-US"/>
          </a:p>
        </p:txBody>
      </p:sp>
    </p:spTree>
    <p:extLst>
      <p:ext uri="{BB962C8B-B14F-4D97-AF65-F5344CB8AC3E}">
        <p14:creationId xmlns:p14="http://schemas.microsoft.com/office/powerpoint/2010/main" val="733531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246A1F-B8D8-4618-8453-15274BBC37C7}" type="slidenum">
              <a:rPr lang="en-US" smtClean="0"/>
              <a:t>6</a:t>
            </a:fld>
            <a:endParaRPr lang="en-US"/>
          </a:p>
        </p:txBody>
      </p:sp>
    </p:spTree>
    <p:extLst>
      <p:ext uri="{BB962C8B-B14F-4D97-AF65-F5344CB8AC3E}">
        <p14:creationId xmlns:p14="http://schemas.microsoft.com/office/powerpoint/2010/main" val="45811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246A1F-B8D8-4618-8453-15274BBC37C7}" type="slidenum">
              <a:rPr lang="en-US" smtClean="0"/>
              <a:t>12</a:t>
            </a:fld>
            <a:endParaRPr lang="en-US"/>
          </a:p>
        </p:txBody>
      </p:sp>
    </p:spTree>
    <p:extLst>
      <p:ext uri="{BB962C8B-B14F-4D97-AF65-F5344CB8AC3E}">
        <p14:creationId xmlns:p14="http://schemas.microsoft.com/office/powerpoint/2010/main" val="547398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39</a:t>
            </a:fld>
            <a:endParaRPr lang="en-US"/>
          </a:p>
        </p:txBody>
      </p:sp>
    </p:spTree>
    <p:extLst>
      <p:ext uri="{BB962C8B-B14F-4D97-AF65-F5344CB8AC3E}">
        <p14:creationId xmlns:p14="http://schemas.microsoft.com/office/powerpoint/2010/main" val="956020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937D59-5EDB-4C39-B697-625748F703B6}" type="datetimeFigureOut">
              <a:rPr lang="en-US" smtClean="0"/>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37D59-5EDB-4C39-B697-625748F703B6}" type="datetimeFigureOut">
              <a:rPr lang="en-US" smtClean="0"/>
              <a:t>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937D59-5EDB-4C39-B697-625748F703B6}" type="datetimeFigureOut">
              <a:rPr lang="en-US" smtClean="0"/>
              <a:t>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defRPr>
            </a:lvl1pPr>
          </a:lstStyle>
          <a:p>
            <a:r>
              <a:rPr lang="en-US" altLang="ko-KR"/>
              <a:t> Click to edit title</a:t>
            </a:r>
            <a:endParaRPr lang="ko-KR" altLang="en-US"/>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defRPr>
            </a:lvl1pPr>
          </a:lstStyle>
          <a:p>
            <a:r>
              <a:rPr lang="en-US" altLang="ko-KR"/>
              <a:t> Click to edit title</a:t>
            </a:r>
            <a:endParaRPr lang="ko-KR" altLang="en-US"/>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defRPr>
            </a:lvl1pPr>
          </a:lstStyle>
          <a:p>
            <a:pPr lvl="0"/>
            <a:r>
              <a:rPr lang="en-US" altLang="ko-KR"/>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660B1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9CFE87-C10E-459A-853A-6F8361B64080}"/>
              </a:ext>
            </a:extLst>
          </p:cNvPr>
          <p:cNvSpPr txBox="1">
            <a:spLocks noChangeArrowheads="1"/>
          </p:cNvSpPr>
          <p:nvPr userDrawn="1"/>
        </p:nvSpPr>
        <p:spPr bwMode="auto">
          <a:xfrm>
            <a:off x="1377950" y="2390037"/>
            <a:ext cx="185738" cy="35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endParaRPr lang="en-US" altLang="en-US" sz="1799"/>
          </a:p>
        </p:txBody>
      </p:sp>
      <p:sp>
        <p:nvSpPr>
          <p:cNvPr id="5" name="TextBox 4">
            <a:extLst>
              <a:ext uri="{FF2B5EF4-FFF2-40B4-BE49-F238E27FC236}">
                <a16:creationId xmlns:a16="http://schemas.microsoft.com/office/drawing/2014/main" id="{CDA75196-5756-4558-8FFE-85972A4E3513}"/>
              </a:ext>
            </a:extLst>
          </p:cNvPr>
          <p:cNvSpPr txBox="1">
            <a:spLocks noChangeArrowheads="1"/>
          </p:cNvSpPr>
          <p:nvPr userDrawn="1"/>
        </p:nvSpPr>
        <p:spPr bwMode="auto">
          <a:xfrm>
            <a:off x="1377950" y="2390037"/>
            <a:ext cx="185738" cy="35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endParaRPr lang="en-US" altLang="en-US" sz="1799"/>
          </a:p>
        </p:txBody>
      </p:sp>
      <p:sp>
        <p:nvSpPr>
          <p:cNvPr id="6" name="TextBox 5">
            <a:extLst>
              <a:ext uri="{FF2B5EF4-FFF2-40B4-BE49-F238E27FC236}">
                <a16:creationId xmlns:a16="http://schemas.microsoft.com/office/drawing/2014/main" id="{3CE9B4AC-7B46-4325-9260-A7CE202954E4}"/>
              </a:ext>
            </a:extLst>
          </p:cNvPr>
          <p:cNvSpPr txBox="1">
            <a:spLocks noChangeArrowheads="1"/>
          </p:cNvSpPr>
          <p:nvPr userDrawn="1"/>
        </p:nvSpPr>
        <p:spPr bwMode="auto">
          <a:xfrm>
            <a:off x="1377950" y="2390037"/>
            <a:ext cx="185738" cy="35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endParaRPr lang="en-US" altLang="en-US" sz="1799"/>
          </a:p>
        </p:txBody>
      </p:sp>
      <p:sp>
        <p:nvSpPr>
          <p:cNvPr id="7" name="Rectangle 6">
            <a:extLst>
              <a:ext uri="{FF2B5EF4-FFF2-40B4-BE49-F238E27FC236}">
                <a16:creationId xmlns:a16="http://schemas.microsoft.com/office/drawing/2014/main" id="{C81A4006-9B11-41A9-9661-37C0DA5E59DD}"/>
              </a:ext>
            </a:extLst>
          </p:cNvPr>
          <p:cNvSpPr/>
          <p:nvPr userDrawn="1"/>
        </p:nvSpPr>
        <p:spPr>
          <a:xfrm>
            <a:off x="-14288" y="2031373"/>
            <a:ext cx="147638" cy="83794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3000"/>
              </a:lnSpc>
              <a:buClr>
                <a:srgbClr val="000000"/>
              </a:buClr>
              <a:buSzPct val="100000"/>
              <a:buFont typeface="Times New Roman" panose="02020603050405020304" pitchFamily="18" charset="0"/>
              <a:buNone/>
              <a:defRPr/>
            </a:pPr>
            <a:endParaRPr lang="en-US" sz="1799"/>
          </a:p>
        </p:txBody>
      </p:sp>
      <p:sp>
        <p:nvSpPr>
          <p:cNvPr id="14" name="Title 13"/>
          <p:cNvSpPr>
            <a:spLocks noGrp="1"/>
          </p:cNvSpPr>
          <p:nvPr>
            <p:ph type="title"/>
          </p:nvPr>
        </p:nvSpPr>
        <p:spPr>
          <a:xfrm>
            <a:off x="506694" y="2274522"/>
            <a:ext cx="6802482" cy="656910"/>
          </a:xfrm>
        </p:spPr>
        <p:txBody>
          <a:bodyPr>
            <a:noAutofit/>
          </a:bodyPr>
          <a:lstStyle>
            <a:lvl1pPr>
              <a:defRPr sz="3999" b="1" i="0" spc="0" baseline="0">
                <a:solidFill>
                  <a:srgbClr val="FFFFFF"/>
                </a:solidFill>
                <a:latin typeface="Arial"/>
                <a:cs typeface="Arial"/>
              </a:defRPr>
            </a:lvl1pPr>
          </a:lstStyle>
          <a:p>
            <a:r>
              <a:rPr lang="en-US"/>
              <a:t>Click to edit Master title style</a:t>
            </a:r>
          </a:p>
        </p:txBody>
      </p:sp>
      <p:sp>
        <p:nvSpPr>
          <p:cNvPr id="20" name="Text Placeholder 19"/>
          <p:cNvSpPr>
            <a:spLocks noGrp="1"/>
          </p:cNvSpPr>
          <p:nvPr>
            <p:ph type="body" sz="quarter" idx="10"/>
          </p:nvPr>
        </p:nvSpPr>
        <p:spPr>
          <a:xfrm>
            <a:off x="526131" y="203278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a:t>Edit Master text styles</a:t>
            </a:r>
          </a:p>
        </p:txBody>
      </p:sp>
    </p:spTree>
    <p:extLst>
      <p:ext uri="{BB962C8B-B14F-4D97-AF65-F5344CB8AC3E}">
        <p14:creationId xmlns:p14="http://schemas.microsoft.com/office/powerpoint/2010/main" val="3534815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age">
    <p:bg>
      <p:bgPr>
        <a:solidFill>
          <a:srgbClr val="2626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F09D0B-8949-439D-AEEE-7DDB463B94CD}"/>
              </a:ext>
            </a:extLst>
          </p:cNvPr>
          <p:cNvSpPr/>
          <p:nvPr userDrawn="1"/>
        </p:nvSpPr>
        <p:spPr>
          <a:xfrm>
            <a:off x="633414" y="-649087"/>
            <a:ext cx="733425" cy="23678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3000"/>
              </a:lnSpc>
              <a:buClr>
                <a:srgbClr val="000000"/>
              </a:buClr>
              <a:buSzPct val="100000"/>
              <a:buFont typeface="Times New Roman" panose="02020603050405020304" pitchFamily="18" charset="0"/>
              <a:buNone/>
              <a:defRPr/>
            </a:pPr>
            <a:endParaRPr lang="en-US" sz="1799"/>
          </a:p>
        </p:txBody>
      </p:sp>
      <p:pic>
        <p:nvPicPr>
          <p:cNvPr id="6" name="Picture 4">
            <a:extLst>
              <a:ext uri="{FF2B5EF4-FFF2-40B4-BE49-F238E27FC236}">
                <a16:creationId xmlns:a16="http://schemas.microsoft.com/office/drawing/2014/main" id="{B7735679-2722-4D7C-83D1-0195A160B8A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2425" y="580846"/>
            <a:ext cx="1289050" cy="141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02905" y="2766523"/>
            <a:ext cx="7734221" cy="1114494"/>
          </a:xfrm>
        </p:spPr>
        <p:txBody>
          <a:bodyPr>
            <a:normAutofit/>
          </a:bodyPr>
          <a:lstStyle>
            <a:lvl1pPr>
              <a:lnSpc>
                <a:spcPct val="90000"/>
              </a:lnSpc>
              <a:defRPr sz="3999" b="1" i="0" spc="0" baseline="0">
                <a:solidFill>
                  <a:schemeClr val="bg1"/>
                </a:solidFill>
                <a:latin typeface="Arial"/>
                <a:cs typeface="Arial"/>
              </a:defRPr>
            </a:lvl1pPr>
          </a:lstStyle>
          <a:p>
            <a:r>
              <a:rPr lang="en-US"/>
              <a:t>Click to edit Master title style</a:t>
            </a:r>
          </a:p>
        </p:txBody>
      </p:sp>
      <p:sp>
        <p:nvSpPr>
          <p:cNvPr id="11" name="Text Placeholder 19"/>
          <p:cNvSpPr>
            <a:spLocks noGrp="1"/>
          </p:cNvSpPr>
          <p:nvPr>
            <p:ph type="body" sz="quarter" idx="10"/>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a:t>Edit Master text styles</a:t>
            </a:r>
          </a:p>
        </p:txBody>
      </p:sp>
      <p:sp>
        <p:nvSpPr>
          <p:cNvPr id="9" name="Text Placeholder 19"/>
          <p:cNvSpPr>
            <a:spLocks noGrp="1"/>
          </p:cNvSpPr>
          <p:nvPr>
            <p:ph type="body" sz="quarter" idx="11"/>
          </p:nvPr>
        </p:nvSpPr>
        <p:spPr>
          <a:xfrm>
            <a:off x="530694" y="2443859"/>
            <a:ext cx="7734222" cy="252412"/>
          </a:xfrm>
        </p:spPr>
        <p:txBody>
          <a:bodyPr anchor="ctr">
            <a:noAutofit/>
          </a:bodyPr>
          <a:lstStyle>
            <a:lvl1pPr marL="0" indent="0">
              <a:buNone/>
              <a:defRPr sz="1799" b="0" spc="0" baseline="0">
                <a:solidFill>
                  <a:srgbClr val="A6A6A6"/>
                </a:solidFill>
                <a:latin typeface="Arial"/>
                <a:cs typeface="Arial"/>
              </a:defRPr>
            </a:lvl1pPr>
          </a:lstStyle>
          <a:p>
            <a:pPr lvl="0"/>
            <a:r>
              <a:rPr lang="en-US"/>
              <a:t>Edit Master text styles</a:t>
            </a:r>
          </a:p>
        </p:txBody>
      </p:sp>
    </p:spTree>
    <p:extLst>
      <p:ext uri="{BB962C8B-B14F-4D97-AF65-F5344CB8AC3E}">
        <p14:creationId xmlns:p14="http://schemas.microsoft.com/office/powerpoint/2010/main" val="303579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only: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9C51D6-601D-46C7-806B-C000B53F78A2}"/>
              </a:ext>
            </a:extLst>
          </p:cNvPr>
          <p:cNvSpPr/>
          <p:nvPr userDrawn="1"/>
        </p:nvSpPr>
        <p:spPr>
          <a:xfrm>
            <a:off x="0" y="958554"/>
            <a:ext cx="82550" cy="38723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3000"/>
              </a:lnSpc>
              <a:buClr>
                <a:srgbClr val="000000"/>
              </a:buClr>
              <a:buSzPct val="100000"/>
              <a:buFont typeface="Times New Roman" panose="02020603050405020304" pitchFamily="18" charset="0"/>
              <a:buNone/>
              <a:defRPr/>
            </a:pPr>
            <a:endParaRPr lang="en-US" sz="1799"/>
          </a:p>
        </p:txBody>
      </p:sp>
      <p:sp>
        <p:nvSpPr>
          <p:cNvPr id="6" name="TextBox 4">
            <a:extLst>
              <a:ext uri="{FF2B5EF4-FFF2-40B4-BE49-F238E27FC236}">
                <a16:creationId xmlns:a16="http://schemas.microsoft.com/office/drawing/2014/main" id="{17BBE3C3-AD7A-4552-BA37-55EE030B00BD}"/>
              </a:ext>
            </a:extLst>
          </p:cNvPr>
          <p:cNvSpPr txBox="1">
            <a:spLocks noChangeArrowheads="1"/>
          </p:cNvSpPr>
          <p:nvPr userDrawn="1"/>
        </p:nvSpPr>
        <p:spPr bwMode="auto">
          <a:xfrm>
            <a:off x="3556000" y="3540620"/>
            <a:ext cx="184150" cy="35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lnSpc>
                <a:spcPct val="93000"/>
              </a:lnSpc>
              <a:buClr>
                <a:srgbClr val="000000"/>
              </a:buClr>
              <a:buSzPct val="100000"/>
              <a:buFont typeface="Times New Roman" panose="02020603050405020304" pitchFamily="18" charset="0"/>
              <a:buNone/>
            </a:pPr>
            <a:endParaRPr lang="en-US" altLang="en-US" sz="1799"/>
          </a:p>
        </p:txBody>
      </p:sp>
      <p:grpSp>
        <p:nvGrpSpPr>
          <p:cNvPr id="8" name="Group 5">
            <a:extLst>
              <a:ext uri="{FF2B5EF4-FFF2-40B4-BE49-F238E27FC236}">
                <a16:creationId xmlns:a16="http://schemas.microsoft.com/office/drawing/2014/main" id="{98DB302F-1023-4F3F-BA44-F47C51FEFC00}"/>
              </a:ext>
            </a:extLst>
          </p:cNvPr>
          <p:cNvGrpSpPr>
            <a:grpSpLocks/>
          </p:cNvGrpSpPr>
          <p:nvPr userDrawn="1"/>
        </p:nvGrpSpPr>
        <p:grpSpPr bwMode="auto">
          <a:xfrm>
            <a:off x="-30163" y="4661050"/>
            <a:ext cx="9228138" cy="530061"/>
            <a:chOff x="-30788" y="4661517"/>
            <a:chExt cx="9228667" cy="528963"/>
          </a:xfrm>
        </p:grpSpPr>
        <p:sp>
          <p:nvSpPr>
            <p:cNvPr id="9" name="Rectangle 8">
              <a:extLst>
                <a:ext uri="{FF2B5EF4-FFF2-40B4-BE49-F238E27FC236}">
                  <a16:creationId xmlns:a16="http://schemas.microsoft.com/office/drawing/2014/main" id="{78E480E1-7BF2-4F3B-A299-B8416F3B1309}"/>
                </a:ext>
              </a:extLst>
            </p:cNvPr>
            <p:cNvSpPr/>
            <p:nvPr userDrawn="1"/>
          </p:nvSpPr>
          <p:spPr>
            <a:xfrm>
              <a:off x="-30788" y="4734368"/>
              <a:ext cx="9228667" cy="456112"/>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3000"/>
                </a:lnSpc>
                <a:buClr>
                  <a:srgbClr val="000000"/>
                </a:buClr>
                <a:buSzPct val="100000"/>
                <a:buFont typeface="Times New Roman" panose="02020603050405020304" pitchFamily="18" charset="0"/>
                <a:buNone/>
                <a:defRPr/>
              </a:pPr>
              <a:endParaRPr lang="en-US" sz="1799"/>
            </a:p>
          </p:txBody>
        </p:sp>
        <p:sp>
          <p:nvSpPr>
            <p:cNvPr id="10" name="Rectangle 9">
              <a:extLst>
                <a:ext uri="{FF2B5EF4-FFF2-40B4-BE49-F238E27FC236}">
                  <a16:creationId xmlns:a16="http://schemas.microsoft.com/office/drawing/2014/main" id="{72488483-4129-45FA-B1A1-9C042A467439}"/>
                </a:ext>
              </a:extLst>
            </p:cNvPr>
            <p:cNvSpPr/>
            <p:nvPr userDrawn="1"/>
          </p:nvSpPr>
          <p:spPr>
            <a:xfrm>
              <a:off x="636001" y="4661517"/>
              <a:ext cx="385784"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3000"/>
                </a:lnSpc>
                <a:buClr>
                  <a:srgbClr val="000000"/>
                </a:buClr>
                <a:buSzPct val="100000"/>
                <a:buFont typeface="Times New Roman" panose="02020603050405020304" pitchFamily="18" charset="0"/>
                <a:buNone/>
                <a:defRPr/>
              </a:pPr>
              <a:endParaRPr lang="en-US" sz="1799"/>
            </a:p>
          </p:txBody>
        </p:sp>
        <p:sp>
          <p:nvSpPr>
            <p:cNvPr id="11" name="TextBox 8">
              <a:extLst>
                <a:ext uri="{FF2B5EF4-FFF2-40B4-BE49-F238E27FC236}">
                  <a16:creationId xmlns:a16="http://schemas.microsoft.com/office/drawing/2014/main" id="{7144D676-A34C-4F09-BC62-054F992BC844}"/>
                </a:ext>
              </a:extLst>
            </p:cNvPr>
            <p:cNvSpPr txBox="1">
              <a:spLocks noChangeArrowheads="1"/>
            </p:cNvSpPr>
            <p:nvPr userDrawn="1"/>
          </p:nvSpPr>
          <p:spPr bwMode="auto">
            <a:xfrm>
              <a:off x="1030972" y="4828577"/>
              <a:ext cx="3613600" cy="22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a:lnSpc>
                  <a:spcPct val="93000"/>
                </a:lnSpc>
                <a:buClr>
                  <a:srgbClr val="000000"/>
                </a:buClr>
                <a:buSzPct val="100000"/>
                <a:buFont typeface="Times New Roman" panose="02020603050405020304" pitchFamily="18" charset="0"/>
                <a:buNone/>
              </a:pPr>
              <a:r>
                <a:rPr lang="en-US" altLang="en-US" sz="900">
                  <a:solidFill>
                    <a:srgbClr val="FFFFFF"/>
                  </a:solidFill>
                </a:rPr>
                <a:t>INDIANA UNIVERSITY</a:t>
              </a:r>
            </a:p>
          </p:txBody>
        </p:sp>
      </p:grpSp>
      <p:pic>
        <p:nvPicPr>
          <p:cNvPr id="12" name="Picture 9">
            <a:extLst>
              <a:ext uri="{FF2B5EF4-FFF2-40B4-BE49-F238E27FC236}">
                <a16:creationId xmlns:a16="http://schemas.microsoft.com/office/drawing/2014/main" id="{145A8E57-A5C7-4B94-A07E-D5E148527AC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4188" y="4515044"/>
            <a:ext cx="684212" cy="75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29829" y="759071"/>
            <a:ext cx="8004391" cy="699065"/>
          </a:xfrm>
        </p:spPr>
        <p:txBody>
          <a:bodyPr>
            <a:normAutofit/>
          </a:bodyPr>
          <a:lstStyle>
            <a:lvl1pPr>
              <a:defRPr sz="2999" b="1" i="0" cap="none" spc="0">
                <a:solidFill>
                  <a:srgbClr val="404041"/>
                </a:solidFill>
                <a:latin typeface="Arial"/>
                <a:cs typeface="Arial"/>
              </a:defRPr>
            </a:lvl1pPr>
          </a:lstStyle>
          <a:p>
            <a:r>
              <a:rPr lang="en-US"/>
              <a:t>Click to edit Master title style</a:t>
            </a:r>
          </a:p>
        </p:txBody>
      </p:sp>
      <p:sp>
        <p:nvSpPr>
          <p:cNvPr id="13" name="Text Placeholder 19"/>
          <p:cNvSpPr>
            <a:spLocks noGrp="1"/>
          </p:cNvSpPr>
          <p:nvPr>
            <p:ph type="body" sz="quarter" idx="10"/>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a:t>Edit Master text styles</a:t>
            </a:r>
          </a:p>
        </p:txBody>
      </p:sp>
      <p:sp>
        <p:nvSpPr>
          <p:cNvPr id="7" name="Text Placeholder 2"/>
          <p:cNvSpPr>
            <a:spLocks noGrp="1"/>
          </p:cNvSpPr>
          <p:nvPr>
            <p:ph idx="1"/>
          </p:nvPr>
        </p:nvSpPr>
        <p:spPr>
          <a:xfrm>
            <a:off x="518824" y="1629405"/>
            <a:ext cx="8015594" cy="2810633"/>
          </a:xfrm>
          <a:prstGeom prst="rect">
            <a:avLst/>
          </a:prstGeom>
        </p:spPr>
        <p:txBody>
          <a:bodyPr rtlCol="0">
            <a:normAutofit/>
          </a:bodyPr>
          <a:lstStyle>
            <a:lvl1pPr marL="342797" marR="0" indent="-342797" algn="l" defTabSz="457063" rtl="0" eaLnBrk="1" fontAlgn="auto" latinLnBrk="0" hangingPunct="1">
              <a:lnSpc>
                <a:spcPct val="100000"/>
              </a:lnSpc>
              <a:spcBef>
                <a:spcPts val="0"/>
              </a:spcBef>
              <a:spcAft>
                <a:spcPts val="1799"/>
              </a:spcAft>
              <a:buClr>
                <a:schemeClr val="tx1">
                  <a:lumMod val="50000"/>
                  <a:lumOff val="50000"/>
                </a:schemeClr>
              </a:buClr>
              <a:buSzPct val="100000"/>
              <a:buFont typeface="+mj-lt"/>
              <a:buAutoNum type="arabicPeriod"/>
              <a:tabLst/>
              <a:defRPr sz="1799">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a:t>Edit Master text styles</a:t>
            </a:r>
          </a:p>
        </p:txBody>
      </p:sp>
    </p:spTree>
    <p:extLst>
      <p:ext uri="{BB962C8B-B14F-4D97-AF65-F5344CB8AC3E}">
        <p14:creationId xmlns:p14="http://schemas.microsoft.com/office/powerpoint/2010/main" val="1768901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5" y="464386"/>
            <a:ext cx="4560579" cy="779318"/>
          </a:xfrm>
          <a:prstGeom prst="rect">
            <a:avLst/>
          </a:prstGeom>
        </p:spPr>
        <p:txBody>
          <a:bodyPr vert="horz" lIns="91440" tIns="45720" rIns="91440" bIns="45720" rtlCol="0" anchor="ctr">
            <a:noAutofit/>
          </a:bodyPr>
          <a:lstStyle>
            <a:lvl1pPr>
              <a:defRPr sz="2400"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525305" y="1442129"/>
            <a:ext cx="4560579" cy="3127493"/>
          </a:xfrm>
          <a:prstGeom prst="rect">
            <a:avLst/>
          </a:prstGeom>
        </p:spPr>
        <p:txBody>
          <a:bodyPr vert="horz" lIns="91440" tIns="45720" rIns="91440" bIns="45720" rtlCol="0">
            <a:normAutofit/>
          </a:bodyPr>
          <a:lstStyle>
            <a:lvl1pPr marL="257175" indent="-257175">
              <a:lnSpc>
                <a:spcPct val="100000"/>
              </a:lnSpc>
              <a:buFont typeface="Arial"/>
              <a:buChar char="•"/>
              <a:defRPr sz="1350">
                <a:solidFill>
                  <a:srgbClr val="404041"/>
                </a:solidFill>
                <a:latin typeface="Arial"/>
                <a:cs typeface="Arial"/>
              </a:defRPr>
            </a:lvl1pPr>
            <a:lvl2pPr marL="557213" indent="-214313">
              <a:lnSpc>
                <a:spcPct val="100000"/>
              </a:lnSpc>
              <a:buFont typeface="Arial"/>
              <a:buChar char="•"/>
              <a:defRPr sz="1350">
                <a:solidFill>
                  <a:srgbClr val="404041"/>
                </a:solidFill>
                <a:latin typeface="Arial"/>
                <a:cs typeface="Arial"/>
              </a:defRPr>
            </a:lvl2pPr>
            <a:lvl3pPr marL="857250" indent="-171450">
              <a:lnSpc>
                <a:spcPct val="100000"/>
              </a:lnSpc>
              <a:buFont typeface="Arial"/>
              <a:buChar char="•"/>
              <a:defRPr sz="1350">
                <a:solidFill>
                  <a:srgbClr val="404041"/>
                </a:solidFill>
                <a:latin typeface="Arial"/>
                <a:cs typeface="Arial"/>
              </a:defRPr>
            </a:lvl3pPr>
            <a:lvl4pPr marL="1200150" indent="-171450">
              <a:lnSpc>
                <a:spcPct val="100000"/>
              </a:lnSpc>
              <a:buFont typeface="Arial"/>
              <a:buChar char="•"/>
              <a:defRPr sz="1350">
                <a:solidFill>
                  <a:srgbClr val="404041"/>
                </a:solidFill>
                <a:latin typeface="Arial"/>
                <a:cs typeface="Arial"/>
              </a:defRPr>
            </a:lvl4pPr>
            <a:lvl5pPr marL="1543050" indent="-171450">
              <a:lnSpc>
                <a:spcPct val="100000"/>
              </a:lnSpc>
              <a:buFont typeface="Arial"/>
              <a:buChar char="•"/>
              <a:defRPr sz="1350">
                <a:solidFill>
                  <a:srgbClr val="404041"/>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Picture Placeholder 9"/>
          <p:cNvSpPr>
            <a:spLocks noGrp="1"/>
          </p:cNvSpPr>
          <p:nvPr>
            <p:ph type="pic" sz="quarter" idx="10"/>
          </p:nvPr>
        </p:nvSpPr>
        <p:spPr>
          <a:xfrm>
            <a:off x="5573060" y="0"/>
            <a:ext cx="3570941" cy="5143500"/>
          </a:xfrm>
        </p:spPr>
        <p:txBody>
          <a:bodyPr/>
          <a:lstStyle/>
          <a:p>
            <a:r>
              <a:rPr lang="en-GB"/>
              <a:t>Click icon to add picture</a:t>
            </a:r>
            <a:endParaRPr lang="en-US"/>
          </a:p>
        </p:txBody>
      </p:sp>
      <p:sp>
        <p:nvSpPr>
          <p:cNvPr id="17" name="Rectangle 16"/>
          <p:cNvSpPr/>
          <p:nvPr userDrawn="1"/>
        </p:nvSpPr>
        <p:spPr>
          <a:xfrm>
            <a:off x="0" y="486800"/>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userDrawn="1"/>
        </p:nvSpPr>
        <p:spPr>
          <a:xfrm>
            <a:off x="635304" y="4752129"/>
            <a:ext cx="387197" cy="396722"/>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9" y="4801138"/>
            <a:ext cx="258207" cy="245794"/>
          </a:xfrm>
          <a:prstGeom prst="rect">
            <a:avLst/>
          </a:prstGeom>
        </p:spPr>
      </p:pic>
    </p:spTree>
    <p:extLst>
      <p:ext uri="{BB962C8B-B14F-4D97-AF65-F5344CB8AC3E}">
        <p14:creationId xmlns:p14="http://schemas.microsoft.com/office/powerpoint/2010/main" val="312883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937D59-5EDB-4C39-B697-625748F703B6}" type="datetimeFigureOut">
              <a:rPr lang="en-US" smtClean="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3" r:id="rId4"/>
    <p:sldLayoutId id="2147483674" r:id="rId5"/>
    <p:sldLayoutId id="2147483675" r:id="rId6"/>
    <p:sldLayoutId id="2147483676" r:id="rId7"/>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t>2/24/2024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openemr/openemr" TargetMode="External"/><Relationship Id="rId2" Type="http://schemas.openxmlformats.org/officeDocument/2006/relationships/hyperlink" Target="https://www.open-emr.org/" TargetMode="External"/><Relationship Id="rId1" Type="http://schemas.openxmlformats.org/officeDocument/2006/relationships/slideLayout" Target="../slideLayouts/slideLayout7.xml"/><Relationship Id="rId5" Type="http://schemas.openxmlformats.org/officeDocument/2006/relationships/hyperlink" Target="https://www.open-emr.org/blog/openemr-achieves-onc-2015-cures-update-certification-with-groundbreaking-release-70/" TargetMode="External"/><Relationship Id="rId4" Type="http://schemas.openxmlformats.org/officeDocument/2006/relationships/hyperlink" Target="https://github.com/iupui-soic/openem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57EA-BB33-AAC3-07FA-CF32B599198A}"/>
              </a:ext>
            </a:extLst>
          </p:cNvPr>
          <p:cNvSpPr>
            <a:spLocks noGrp="1"/>
          </p:cNvSpPr>
          <p:nvPr>
            <p:ph type="title"/>
          </p:nvPr>
        </p:nvSpPr>
        <p:spPr>
          <a:xfrm>
            <a:off x="502905" y="2766522"/>
            <a:ext cx="8293623" cy="1220262"/>
          </a:xfrm>
        </p:spPr>
        <p:txBody>
          <a:bodyPr lIns="91440" tIns="45720" rIns="91440" bIns="45720" anchor="t">
            <a:normAutofit/>
          </a:bodyPr>
          <a:lstStyle/>
          <a:p>
            <a:r>
              <a:rPr lang="en-US" sz="3950" dirty="0">
                <a:latin typeface="Times New Roman"/>
                <a:cs typeface="Times New Roman"/>
              </a:rPr>
              <a:t>Improving Health Informatics Competencies with </a:t>
            </a:r>
            <a:r>
              <a:rPr lang="en-US" sz="3950" dirty="0" err="1">
                <a:latin typeface="Times New Roman"/>
                <a:cs typeface="Times New Roman"/>
              </a:rPr>
              <a:t>OpenEMR</a:t>
            </a:r>
          </a:p>
        </p:txBody>
      </p:sp>
      <p:sp>
        <p:nvSpPr>
          <p:cNvPr id="3" name="Text Placeholder 2">
            <a:extLst>
              <a:ext uri="{FF2B5EF4-FFF2-40B4-BE49-F238E27FC236}">
                <a16:creationId xmlns:a16="http://schemas.microsoft.com/office/drawing/2014/main" id="{6FFE8712-CC6B-73B4-AD4F-2D66D69A4F3C}"/>
              </a:ext>
            </a:extLst>
          </p:cNvPr>
          <p:cNvSpPr>
            <a:spLocks noGrp="1"/>
          </p:cNvSpPr>
          <p:nvPr>
            <p:ph type="body" sz="quarter" idx="10"/>
          </p:nvPr>
        </p:nvSpPr>
        <p:spPr/>
        <p:txBody>
          <a:bodyPr/>
          <a:lstStyle/>
          <a:p>
            <a:r>
              <a:rPr lang="en-US">
                <a:latin typeface="Times New Roman" panose="02020603050405020304" pitchFamily="18" charset="0"/>
                <a:cs typeface="Times New Roman" panose="02020603050405020304" pitchFamily="18" charset="0"/>
              </a:rPr>
              <a:t>INDIANA UNIVERSITY</a:t>
            </a:r>
          </a:p>
        </p:txBody>
      </p:sp>
      <p:sp>
        <p:nvSpPr>
          <p:cNvPr id="4" name="Text Placeholder 3">
            <a:extLst>
              <a:ext uri="{FF2B5EF4-FFF2-40B4-BE49-F238E27FC236}">
                <a16:creationId xmlns:a16="http://schemas.microsoft.com/office/drawing/2014/main" id="{49A793E1-242A-70C0-460C-926DA38731A4}"/>
              </a:ext>
            </a:extLst>
          </p:cNvPr>
          <p:cNvSpPr>
            <a:spLocks noGrp="1"/>
          </p:cNvSpPr>
          <p:nvPr>
            <p:ph type="body" sz="quarter" idx="11"/>
          </p:nvPr>
        </p:nvSpPr>
        <p:spPr/>
        <p:txBody>
          <a:bodyPr/>
          <a:lstStyle/>
          <a:p>
            <a:r>
              <a:rPr lang="en-US" b="1">
                <a:latin typeface="Times New Roman" panose="02020603050405020304" pitchFamily="18" charset="0"/>
                <a:cs typeface="Times New Roman" panose="02020603050405020304" pitchFamily="18" charset="0"/>
              </a:rPr>
              <a:t>Luddy School of Informatics, Computing, and Engineering</a:t>
            </a:r>
          </a:p>
          <a:p>
            <a:endParaRPr lang="en-US" b="1"/>
          </a:p>
        </p:txBody>
      </p:sp>
    </p:spTree>
    <p:extLst>
      <p:ext uri="{BB962C8B-B14F-4D97-AF65-F5344CB8AC3E}">
        <p14:creationId xmlns:p14="http://schemas.microsoft.com/office/powerpoint/2010/main" val="918305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21753-A434-46DE-0F6D-17A6B7CF7DAC}"/>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D284D246-5EB7-1003-9E7C-C79E81EC32CE}"/>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17412" name="Content Placeholder 3">
            <a:extLst>
              <a:ext uri="{FF2B5EF4-FFF2-40B4-BE49-F238E27FC236}">
                <a16:creationId xmlns:a16="http://schemas.microsoft.com/office/drawing/2014/main" id="{CED4560D-3B57-37A1-6935-2047AE819B21}"/>
              </a:ext>
            </a:extLst>
          </p:cNvPr>
          <p:cNvSpPr>
            <a:spLocks noGrp="1" noChangeArrowheads="1"/>
          </p:cNvSpPr>
          <p:nvPr>
            <p:ph idx="1"/>
          </p:nvPr>
        </p:nvSpPr>
        <p:spPr>
          <a:xfrm>
            <a:off x="565593" y="313968"/>
            <a:ext cx="8012814" cy="4104456"/>
          </a:xfrm>
        </p:spPr>
        <p:txBody>
          <a:bodyPr>
            <a:normAutofit/>
          </a:bodyPr>
          <a:lstStyle/>
          <a:p>
            <a:pPr marL="0" indent="0" algn="ctr">
              <a:spcAft>
                <a:spcPts val="0"/>
              </a:spcAft>
              <a:buNone/>
            </a:pPr>
            <a:r>
              <a:rPr lang="en-US" sz="2000" b="1">
                <a:latin typeface="+mj-lt"/>
                <a:ea typeface="Calibri" panose="020F0502020204030204" pitchFamily="34" charset="0"/>
                <a:cs typeface="Calibri" panose="020F0502020204030204" pitchFamily="34" charset="0"/>
              </a:rPr>
              <a:t>Documenting Misadventures</a:t>
            </a:r>
          </a:p>
          <a:p>
            <a:pPr marL="0" indent="0">
              <a:lnSpc>
                <a:spcPct val="150000"/>
              </a:lnSpc>
              <a:spcAft>
                <a:spcPts val="0"/>
              </a:spcAft>
              <a:buNone/>
            </a:pPr>
            <a:r>
              <a:rPr lang="en-US" sz="1400" u="sng">
                <a:latin typeface="+mj-lt"/>
                <a:ea typeface="Calibri" panose="020F0502020204030204" pitchFamily="34" charset="0"/>
                <a:cs typeface="Calibri" panose="020F0502020204030204" pitchFamily="34" charset="0"/>
              </a:rPr>
              <a:t>Document an amusing misadventure and its resultant injury.</a:t>
            </a:r>
          </a:p>
          <a:p>
            <a:pPr marL="0" indent="0">
              <a:buNone/>
            </a:pPr>
            <a:endParaRPr lang="en-US" sz="1600">
              <a:latin typeface="Calibri" panose="020F0502020204030204" pitchFamily="34" charset="0"/>
              <a:ea typeface="Calibri" panose="020F0502020204030204" pitchFamily="34" charset="0"/>
              <a:cs typeface="Calibri" panose="020F0502020204030204" pitchFamily="34" charset="0"/>
            </a:endParaRPr>
          </a:p>
          <a:p>
            <a:pPr marL="0" indent="0" fontAlgn="base">
              <a:spcBef>
                <a:spcPct val="0"/>
              </a:spcBef>
              <a:buClr>
                <a:srgbClr val="7F7F7F"/>
              </a:buClr>
              <a:buNone/>
            </a:pPr>
            <a:endParaRPr lang="en-US" altLang="en-US" sz="1800">
              <a:solidFill>
                <a:schemeClr val="tx1"/>
              </a:solidFill>
              <a:latin typeface="Times New Roman" panose="02020603050405020304" pitchFamily="18" charset="0"/>
              <a:cs typeface="Times New Roman" panose="02020603050405020304" pitchFamily="18" charset="0"/>
            </a:endParaRPr>
          </a:p>
        </p:txBody>
      </p:sp>
      <p:pic>
        <p:nvPicPr>
          <p:cNvPr id="4" name="Content Placeholder 3" descr="A screenshot of a computer&#10;&#10;Description automatically generated">
            <a:extLst>
              <a:ext uri="{FF2B5EF4-FFF2-40B4-BE49-F238E27FC236}">
                <a16:creationId xmlns:a16="http://schemas.microsoft.com/office/drawing/2014/main" id="{24428240-D908-06A7-6F00-2D07EBD83E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867" y="1094041"/>
            <a:ext cx="8035825" cy="3508066"/>
          </a:xfrm>
          <a:prstGeom prst="rect">
            <a:avLst/>
          </a:prstGeom>
        </p:spPr>
      </p:pic>
    </p:spTree>
    <p:extLst>
      <p:ext uri="{BB962C8B-B14F-4D97-AF65-F5344CB8AC3E}">
        <p14:creationId xmlns:p14="http://schemas.microsoft.com/office/powerpoint/2010/main" val="4173875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33BD8-1CF6-9C79-4EA0-03393B246EEE}"/>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F85DCFFF-9F61-468B-25DA-CDB6225CE7E9}"/>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3" name="Text Placeholder 2">
            <a:extLst>
              <a:ext uri="{FF2B5EF4-FFF2-40B4-BE49-F238E27FC236}">
                <a16:creationId xmlns:a16="http://schemas.microsoft.com/office/drawing/2014/main" id="{B4C1362C-58B4-B6A0-8F72-0A0B65D789E2}"/>
              </a:ext>
            </a:extLst>
          </p:cNvPr>
          <p:cNvSpPr>
            <a:spLocks noGrp="1"/>
          </p:cNvSpPr>
          <p:nvPr>
            <p:ph type="body" sz="quarter" idx="10"/>
          </p:nvPr>
        </p:nvSpPr>
        <p:spPr>
          <a:xfrm>
            <a:off x="-756592" y="345466"/>
            <a:ext cx="9433048" cy="379247"/>
          </a:xfrm>
        </p:spPr>
        <p:txBody>
          <a:bodyPr/>
          <a:lstStyle/>
          <a:p>
            <a:pPr algn="ctr"/>
            <a:r>
              <a:rPr lang="en-US" sz="2000">
                <a:solidFill>
                  <a:schemeClr val="tx1"/>
                </a:solidFill>
                <a:latin typeface="+mn-lt"/>
              </a:rPr>
              <a:t>  	</a:t>
            </a:r>
            <a:r>
              <a:rPr lang="en-US" sz="2400" b="1">
                <a:solidFill>
                  <a:schemeClr val="tx1"/>
                </a:solidFill>
                <a:latin typeface="Calibri" panose="020F0502020204030204" pitchFamily="34" charset="0"/>
                <a:cs typeface="Calibri" panose="020F0502020204030204" pitchFamily="34" charset="0"/>
              </a:rPr>
              <a:t>Review and Follow-Up</a:t>
            </a:r>
          </a:p>
          <a:p>
            <a:pPr algn="ctr"/>
            <a:endParaRPr lang="en-US"/>
          </a:p>
        </p:txBody>
      </p:sp>
      <p:pic>
        <p:nvPicPr>
          <p:cNvPr id="8" name="Content Placeholder 7" descr="A screenshot of a computer&#10;&#10;Description automatically generated">
            <a:extLst>
              <a:ext uri="{FF2B5EF4-FFF2-40B4-BE49-F238E27FC236}">
                <a16:creationId xmlns:a16="http://schemas.microsoft.com/office/drawing/2014/main" id="{2D7D37EF-50D8-E539-5AFE-BB189F7D489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915566"/>
            <a:ext cx="8144983" cy="3600400"/>
          </a:xfrm>
          <a:prstGeom prst="rect">
            <a:avLst/>
          </a:prstGeom>
          <a:noFill/>
        </p:spPr>
      </p:pic>
      <p:sp>
        <p:nvSpPr>
          <p:cNvPr id="2" name="Rectangle 1">
            <a:extLst>
              <a:ext uri="{FF2B5EF4-FFF2-40B4-BE49-F238E27FC236}">
                <a16:creationId xmlns:a16="http://schemas.microsoft.com/office/drawing/2014/main" id="{A5126695-CD68-DE8D-9189-837AF77701B2}"/>
              </a:ext>
            </a:extLst>
          </p:cNvPr>
          <p:cNvSpPr/>
          <p:nvPr/>
        </p:nvSpPr>
        <p:spPr>
          <a:xfrm>
            <a:off x="467544" y="915566"/>
            <a:ext cx="8144983" cy="338437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477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38812-C9BF-5FAA-012D-B652C57BE1FC}"/>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7EDE34AE-2399-A041-B5C3-F9E1793A3FC0}"/>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6" name="Content Placeholder 5">
            <a:extLst>
              <a:ext uri="{FF2B5EF4-FFF2-40B4-BE49-F238E27FC236}">
                <a16:creationId xmlns:a16="http://schemas.microsoft.com/office/drawing/2014/main" id="{E5DFEA19-58FD-B86F-3A7E-438077A00E56}"/>
              </a:ext>
            </a:extLst>
          </p:cNvPr>
          <p:cNvSpPr>
            <a:spLocks noGrp="1"/>
          </p:cNvSpPr>
          <p:nvPr>
            <p:ph idx="1"/>
          </p:nvPr>
        </p:nvSpPr>
        <p:spPr>
          <a:xfrm>
            <a:off x="196647" y="210831"/>
            <a:ext cx="8015594" cy="477405"/>
          </a:xfrm>
        </p:spPr>
        <p:txBody>
          <a:bodyPr>
            <a:noAutofit/>
          </a:bodyPr>
          <a:lstStyle/>
          <a:p>
            <a:pPr marL="0" indent="0" algn="ctr">
              <a:buNone/>
            </a:pPr>
            <a:r>
              <a:rPr lang="en-US" sz="2400" b="1">
                <a:latin typeface="Calibri" panose="020F0502020204030204" pitchFamily="34" charset="0"/>
                <a:ea typeface="Calibri" panose="020F0502020204030204" pitchFamily="34" charset="0"/>
                <a:cs typeface="Calibri" panose="020F0502020204030204" pitchFamily="34" charset="0"/>
              </a:rPr>
              <a:t> Writing Prescriptions </a:t>
            </a:r>
            <a:endParaRPr lang="en-US" sz="500" b="1">
              <a:latin typeface="Calibri" panose="020F0502020204030204" pitchFamily="34" charset="0"/>
              <a:cs typeface="Calibri" panose="020F0502020204030204"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C6EF9077-A835-1E7E-C420-F07802BC34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4207" y="860593"/>
            <a:ext cx="4823797" cy="352431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FC34890-8309-107B-F28F-61CBB84908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45" y="860593"/>
            <a:ext cx="3711262" cy="3524315"/>
          </a:xfrm>
          <a:prstGeom prst="rect">
            <a:avLst/>
          </a:prstGeom>
        </p:spPr>
      </p:pic>
      <p:sp>
        <p:nvSpPr>
          <p:cNvPr id="4" name="Rectangle 3">
            <a:extLst>
              <a:ext uri="{FF2B5EF4-FFF2-40B4-BE49-F238E27FC236}">
                <a16:creationId xmlns:a16="http://schemas.microsoft.com/office/drawing/2014/main" id="{524AB053-9850-5E9D-9315-E1F619EB7065}"/>
              </a:ext>
            </a:extLst>
          </p:cNvPr>
          <p:cNvSpPr/>
          <p:nvPr/>
        </p:nvSpPr>
        <p:spPr>
          <a:xfrm>
            <a:off x="332945" y="860593"/>
            <a:ext cx="8535059" cy="3524315"/>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1030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F77B4-1101-5DF1-2272-4D02B1D0CF2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4D13BB6-4ACD-8B8C-517C-F2C340DBDC64}"/>
              </a:ext>
            </a:extLst>
          </p:cNvPr>
          <p:cNvSpPr>
            <a:spLocks noGrp="1"/>
          </p:cNvSpPr>
          <p:nvPr>
            <p:ph idx="1"/>
          </p:nvPr>
        </p:nvSpPr>
        <p:spPr>
          <a:xfrm>
            <a:off x="483416" y="532363"/>
            <a:ext cx="8015594" cy="4032448"/>
          </a:xfrm>
        </p:spPr>
        <p:txBody>
          <a:bodyPr lIns="91440" tIns="45720" rIns="91440" bIns="45720" rtlCol="0" anchor="t">
            <a:noAutofit/>
          </a:bodyPr>
          <a:lstStyle/>
          <a:p>
            <a:pPr marL="0" indent="0">
              <a:buNone/>
            </a:pPr>
            <a:r>
              <a:rPr lang="en-US" sz="1800" b="1"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USABILITY ASSESSMENT</a:t>
            </a:r>
          </a:p>
          <a:p>
            <a:pPr marL="0" indent="0">
              <a:buNone/>
            </a:pPr>
            <a:r>
              <a:rPr lang="en-US" sz="14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Students are required to apply a usability rubric for all tasks, with each team member utilizing it to evaluate the system. </a:t>
            </a:r>
          </a:p>
          <a:p>
            <a:pPr marL="0" indent="0">
              <a:buNone/>
            </a:pPr>
            <a:r>
              <a:rPr lang="en-US" sz="14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The rubric is structured as follows:</a:t>
            </a:r>
          </a:p>
          <a:p>
            <a:pPr marL="285750" indent="-285750">
              <a:buFont typeface="Courier New" panose="02070309020205020404" pitchFamily="49" charset="0"/>
              <a:buChar char="o"/>
            </a:pPr>
            <a:r>
              <a:rPr lang="en-US" sz="14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Task Difficulty: where 0 is expected difficulty or less, 9 is excruciating and 10 is failed.</a:t>
            </a:r>
          </a:p>
          <a:p>
            <a:pPr marL="285750" indent="-285750">
              <a:buFont typeface="Courier New" panose="02070309020205020404" pitchFamily="49" charset="0"/>
              <a:buChar char="o"/>
            </a:pPr>
            <a:r>
              <a:rPr lang="en-US" sz="14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Task completion time: 0 is expected or less, 9 is excruciating, 10 is failed.</a:t>
            </a:r>
          </a:p>
          <a:p>
            <a:pPr marL="285750" indent="-285750">
              <a:buFont typeface="Courier New" panose="02070309020205020404" pitchFamily="49" charset="0"/>
              <a:buChar char="o"/>
            </a:pPr>
            <a:r>
              <a:rPr lang="en-US" sz="14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What was “in the wrong place”- and where you expected it to be</a:t>
            </a:r>
          </a:p>
          <a:p>
            <a:pPr marL="285750" indent="-285750">
              <a:buFont typeface="Courier New" panose="02070309020205020404" pitchFamily="49" charset="0"/>
              <a:buChar char="o"/>
            </a:pPr>
            <a:r>
              <a:rPr lang="en-US" sz="14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Any helpful suggestions for the EMR development</a:t>
            </a:r>
            <a:endParaRPr lang="en-US" sz="1400" kern="1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kern="100">
              <a:latin typeface="Segoe UI" panose="020B0502040204020203" pitchFamily="34" charset="0"/>
              <a:ea typeface="Aptos" panose="020B0004020202020204" pitchFamily="34" charset="0"/>
              <a:cs typeface="Times New Roman" panose="02020603050405020304" pitchFamily="18" charset="0"/>
            </a:endParaRPr>
          </a:p>
          <a:p>
            <a:pPr marL="0" indent="0">
              <a:buNone/>
            </a:pPr>
            <a:endParaRPr lang="en-US" sz="1400" kern="100">
              <a:effectLst/>
              <a:latin typeface="Segoe UI" panose="020B0502040204020203" pitchFamily="34" charset="0"/>
              <a:ea typeface="Aptos" panose="020B0004020202020204" pitchFamily="34" charset="0"/>
              <a:cs typeface="Times New Roman" panose="02020603050405020304" pitchFamily="18" charset="0"/>
            </a:endParaRPr>
          </a:p>
          <a:p>
            <a:pPr marL="0" indent="0">
              <a:buNone/>
            </a:pP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2526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D0EF1-321B-8D92-E08F-4A54705CC24B}"/>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A512B51D-A014-41E0-FF2E-257A65F55CD1}"/>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17412" name="Content Placeholder 3">
            <a:extLst>
              <a:ext uri="{FF2B5EF4-FFF2-40B4-BE49-F238E27FC236}">
                <a16:creationId xmlns:a16="http://schemas.microsoft.com/office/drawing/2014/main" id="{275875B9-6A6D-19E5-8913-40D11D7683F2}"/>
              </a:ext>
            </a:extLst>
          </p:cNvPr>
          <p:cNvSpPr>
            <a:spLocks noGrp="1" noChangeArrowheads="1"/>
          </p:cNvSpPr>
          <p:nvPr>
            <p:ph idx="1"/>
          </p:nvPr>
        </p:nvSpPr>
        <p:spPr>
          <a:xfrm>
            <a:off x="516545" y="409100"/>
            <a:ext cx="8368837" cy="3975809"/>
          </a:xfrm>
        </p:spPr>
        <p:txBody>
          <a:bodyPr>
            <a:normAutofit/>
          </a:bodyPr>
          <a:lstStyle/>
          <a:p>
            <a:pPr marL="0" indent="0" fontAlgn="base">
              <a:spcBef>
                <a:spcPct val="0"/>
              </a:spcBef>
              <a:buClr>
                <a:srgbClr val="7F7F7F"/>
              </a:buClr>
              <a:buNone/>
            </a:pPr>
            <a:r>
              <a:rPr lang="en-US" altLang="en-US" sz="2000" b="1">
                <a:solidFill>
                  <a:schemeClr val="tx1"/>
                </a:solidFill>
                <a:latin typeface="Calibri" panose="020F0502020204030204" pitchFamily="34" charset="0"/>
                <a:ea typeface="Calibri" panose="020F0502020204030204" pitchFamily="34" charset="0"/>
                <a:cs typeface="Calibri" panose="020F0502020204030204" pitchFamily="34" charset="0"/>
              </a:rPr>
              <a:t>CLINICAL DECISION SUPPORT SYSTEM (INFO B-642)</a:t>
            </a:r>
          </a:p>
          <a:p>
            <a:pPr marL="0" indent="0" fontAlgn="base">
              <a:spcBef>
                <a:spcPct val="0"/>
              </a:spcBef>
              <a:buClr>
                <a:srgbClr val="7F7F7F"/>
              </a:buClr>
              <a:buNone/>
            </a:pPr>
            <a:r>
              <a:rPr lang="en-US" altLang="en-US" sz="1600" u="sng">
                <a:solidFill>
                  <a:schemeClr val="tx1"/>
                </a:solidFill>
                <a:latin typeface="Calibri" panose="020F0502020204030204" pitchFamily="34" charset="0"/>
                <a:ea typeface="Calibri" panose="020F0502020204030204" pitchFamily="34" charset="0"/>
                <a:cs typeface="Calibri" panose="020F0502020204030204" pitchFamily="34" charset="0"/>
              </a:rPr>
              <a:t>COURSE OVERVIEW:</a:t>
            </a:r>
          </a:p>
          <a:p>
            <a:pPr marL="285750" indent="-285750" fontAlgn="base">
              <a:spcBef>
                <a:spcPct val="0"/>
              </a:spcBef>
              <a:buClr>
                <a:srgbClr val="7F7F7F"/>
              </a:buClr>
              <a:buFont typeface="Wingdings" pitchFamily="2" charset="2"/>
              <a:buChar char="q"/>
            </a:pPr>
            <a:r>
              <a:rPr lang="en-US" altLang="en-US" sz="1600">
                <a:solidFill>
                  <a:schemeClr val="tx1"/>
                </a:solidFill>
                <a:latin typeface="Calibri" panose="020F0502020204030204" pitchFamily="34" charset="0"/>
                <a:ea typeface="Calibri" panose="020F0502020204030204" pitchFamily="34" charset="0"/>
                <a:cs typeface="Calibri" panose="020F0502020204030204" pitchFamily="34" charset="0"/>
              </a:rPr>
              <a:t>This course offers a deep dive into the realm of computer-based Clinical Decision Support (CDS) and Clinical Decision Support Systems (CDSS), touching upon design principles, usability, cognitive support, and their applications in clinical practice. </a:t>
            </a:r>
          </a:p>
          <a:p>
            <a:pPr marL="285750" indent="-285750" fontAlgn="base">
              <a:spcBef>
                <a:spcPct val="0"/>
              </a:spcBef>
              <a:buClr>
                <a:srgbClr val="7F7F7F"/>
              </a:buClr>
              <a:buFont typeface="Wingdings" pitchFamily="2" charset="2"/>
              <a:buChar char="q"/>
            </a:pPr>
            <a:r>
              <a:rPr lang="en-US" altLang="en-US" sz="1600">
                <a:solidFill>
                  <a:schemeClr val="tx1"/>
                </a:solidFill>
                <a:latin typeface="Calibri" panose="020F0502020204030204" pitchFamily="34" charset="0"/>
                <a:ea typeface="Calibri" panose="020F0502020204030204" pitchFamily="34" charset="0"/>
                <a:cs typeface="Calibri" panose="020F0502020204030204" pitchFamily="34" charset="0"/>
              </a:rPr>
              <a:t>It operates on an asynchronous learning model, where there are no set class times; instead, students engage in discussions and coursework within a specified weekly period, dedicating 15-18 hours each week to this three-credit course. </a:t>
            </a:r>
          </a:p>
          <a:p>
            <a:pPr marL="285750" indent="-285750" fontAlgn="base">
              <a:spcBef>
                <a:spcPct val="0"/>
              </a:spcBef>
              <a:buClr>
                <a:srgbClr val="7F7F7F"/>
              </a:buClr>
              <a:buFont typeface="Wingdings" pitchFamily="2" charset="2"/>
              <a:buChar char="q"/>
            </a:pPr>
            <a:r>
              <a:rPr lang="en-US" altLang="en-US" sz="1600">
                <a:solidFill>
                  <a:schemeClr val="tx1"/>
                </a:solidFill>
                <a:latin typeface="Calibri" panose="020F0502020204030204" pitchFamily="34" charset="0"/>
                <a:ea typeface="Calibri" panose="020F0502020204030204" pitchFamily="34" charset="0"/>
                <a:cs typeface="Calibri" panose="020F0502020204030204" pitchFamily="34" charset="0"/>
              </a:rPr>
              <a:t>The course encourages a collaborative knowledge exchange, where students are urged to share their varied levels of knowledge, expertise, and skills, thereby creating a rich, diverse learning environment that benefits from the unlimited perspectives and insights of its participants.</a:t>
            </a:r>
          </a:p>
        </p:txBody>
      </p:sp>
    </p:spTree>
    <p:extLst>
      <p:ext uri="{BB962C8B-B14F-4D97-AF65-F5344CB8AC3E}">
        <p14:creationId xmlns:p14="http://schemas.microsoft.com/office/powerpoint/2010/main" val="3992367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5D95B-C11B-B474-0677-0ED7260E9222}"/>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A8D6FAD8-A463-80BE-757E-89A987A42039}"/>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17412" name="Content Placeholder 3">
            <a:extLst>
              <a:ext uri="{FF2B5EF4-FFF2-40B4-BE49-F238E27FC236}">
                <a16:creationId xmlns:a16="http://schemas.microsoft.com/office/drawing/2014/main" id="{47708475-9EB8-D083-71F5-C7522710C4D9}"/>
              </a:ext>
            </a:extLst>
          </p:cNvPr>
          <p:cNvSpPr>
            <a:spLocks noGrp="1" noChangeArrowheads="1"/>
          </p:cNvSpPr>
          <p:nvPr>
            <p:ph idx="1"/>
          </p:nvPr>
        </p:nvSpPr>
        <p:spPr>
          <a:xfrm>
            <a:off x="520363" y="699542"/>
            <a:ext cx="8198763" cy="3595367"/>
          </a:xfrm>
        </p:spPr>
        <p:txBody>
          <a:bodyPr>
            <a:normAutofit fontScale="92500" lnSpcReduction="10000"/>
          </a:bodyPr>
          <a:lstStyle/>
          <a:p>
            <a:pPr marL="0" indent="0" fontAlgn="base">
              <a:spcBef>
                <a:spcPct val="0"/>
              </a:spcBef>
              <a:buClr>
                <a:srgbClr val="7F7F7F"/>
              </a:buClr>
              <a:buNone/>
            </a:pPr>
            <a:r>
              <a:rPr lang="en-US" altLang="en-US" sz="1800">
                <a:solidFill>
                  <a:schemeClr val="tx1"/>
                </a:solidFill>
                <a:latin typeface="Times New Roman" panose="02020603050405020304" pitchFamily="18" charset="0"/>
                <a:cs typeface="Times New Roman" panose="02020603050405020304" pitchFamily="18" charset="0"/>
              </a:rPr>
              <a:t>Students are divided into groups, with each group tackling a specific clinical problem. The tasks involve:</a:t>
            </a:r>
          </a:p>
          <a:p>
            <a:pPr marL="285750" indent="-285750" fontAlgn="base">
              <a:spcBef>
                <a:spcPct val="0"/>
              </a:spcBef>
              <a:buClr>
                <a:srgbClr val="7F7F7F"/>
              </a:buClr>
              <a:buFont typeface="Wingdings"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Review and assess clinical problems within student groups, focusing on the application of Clinical Decision Rules (CDRs) in Open EMR. </a:t>
            </a:r>
          </a:p>
          <a:p>
            <a:pPr marL="285750" indent="-285750" fontAlgn="base">
              <a:spcBef>
                <a:spcPct val="0"/>
              </a:spcBef>
              <a:buClr>
                <a:srgbClr val="7F7F7F"/>
              </a:buClr>
              <a:buFont typeface="Wingdings"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Configure and set up CDRs in Open EMR, establishing criteria that prompt specific actions or alerts within a patient's record based on predefined conditions.</a:t>
            </a:r>
          </a:p>
          <a:p>
            <a:pPr marL="285750" indent="-285750" fontAlgn="base">
              <a:spcBef>
                <a:spcPct val="0"/>
              </a:spcBef>
              <a:buClr>
                <a:srgbClr val="7F7F7F"/>
              </a:buClr>
              <a:buFont typeface="Wingdings"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Engage in hands-on exercises by entering patient demographics, medical problems, and other relevant data to observe the response of the system's rules in real-time scenarios.</a:t>
            </a:r>
          </a:p>
          <a:p>
            <a:pPr marL="285750" indent="-285750" fontAlgn="base">
              <a:spcBef>
                <a:spcPct val="0"/>
              </a:spcBef>
              <a:buClr>
                <a:srgbClr val="7F7F7F"/>
              </a:buClr>
              <a:buFont typeface="Wingdings"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Document the outcomes and interactions during the exercises to facilitate active learning and provide valuable insights into the practical use and impact of CDRs in healthcare.</a:t>
            </a:r>
          </a:p>
        </p:txBody>
      </p:sp>
      <p:sp>
        <p:nvSpPr>
          <p:cNvPr id="3" name="Text Placeholder 2">
            <a:extLst>
              <a:ext uri="{FF2B5EF4-FFF2-40B4-BE49-F238E27FC236}">
                <a16:creationId xmlns:a16="http://schemas.microsoft.com/office/drawing/2014/main" id="{16C2C7EE-2558-FFA3-CBFE-1C18887C7021}"/>
              </a:ext>
            </a:extLst>
          </p:cNvPr>
          <p:cNvSpPr>
            <a:spLocks noGrp="1"/>
          </p:cNvSpPr>
          <p:nvPr>
            <p:ph type="body" sz="quarter" idx="10"/>
          </p:nvPr>
        </p:nvSpPr>
        <p:spPr>
          <a:xfrm>
            <a:off x="76207" y="146260"/>
            <a:ext cx="4301830" cy="523758"/>
          </a:xfrm>
        </p:spPr>
        <p:txBody>
          <a:bodyPr/>
          <a:lstStyle/>
          <a:p>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WHAT IS THE ASSIGNMENT ABOUT</a:t>
            </a:r>
          </a:p>
        </p:txBody>
      </p:sp>
      <p:graphicFrame>
        <p:nvGraphicFramePr>
          <p:cNvPr id="9" name="Object 8">
            <a:extLst>
              <a:ext uri="{FF2B5EF4-FFF2-40B4-BE49-F238E27FC236}">
                <a16:creationId xmlns:a16="http://schemas.microsoft.com/office/drawing/2014/main" id="{6569FB9A-2A5D-1A30-25B3-3D54EDD7EDD2}"/>
              </a:ext>
            </a:extLst>
          </p:cNvPr>
          <p:cNvGraphicFramePr>
            <a:graphicFrameLocks noChangeAspect="1"/>
          </p:cNvGraphicFramePr>
          <p:nvPr>
            <p:extLst>
              <p:ext uri="{D42A27DB-BD31-4B8C-83A1-F6EECF244321}">
                <p14:modId xmlns:p14="http://schemas.microsoft.com/office/powerpoint/2010/main" val="2965311427"/>
              </p:ext>
            </p:extLst>
          </p:nvPr>
        </p:nvGraphicFramePr>
        <p:xfrm>
          <a:off x="8261926" y="4047876"/>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2" imgW="914400" imgH="792360" progId="Acrobat.Document.DC">
                  <p:embed/>
                </p:oleObj>
              </mc:Choice>
              <mc:Fallback>
                <p:oleObj name="Acrobat Document" showAsIcon="1" r:id="rId2" imgW="914400" imgH="792360" progId="Acrobat.Document.DC">
                  <p:embed/>
                  <p:pic>
                    <p:nvPicPr>
                      <p:cNvPr id="0" name=""/>
                      <p:cNvPicPr/>
                      <p:nvPr/>
                    </p:nvPicPr>
                    <p:blipFill>
                      <a:blip r:embed="rId3"/>
                      <a:stretch>
                        <a:fillRect/>
                      </a:stretch>
                    </p:blipFill>
                    <p:spPr>
                      <a:xfrm>
                        <a:off x="8261926" y="4047876"/>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371594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24108-FBC9-3285-7E99-74410C146CE2}"/>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525D696C-8974-D082-0885-FDFA8946DDB4}"/>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364385CB-6FEC-B5C2-D3B4-DC75CEA63B79}"/>
              </a:ext>
            </a:extLst>
          </p:cNvPr>
          <p:cNvSpPr txBox="1"/>
          <p:nvPr/>
        </p:nvSpPr>
        <p:spPr>
          <a:xfrm>
            <a:off x="107504" y="101227"/>
            <a:ext cx="4910864" cy="369332"/>
          </a:xfrm>
          <a:prstGeom prst="rect">
            <a:avLst/>
          </a:prstGeom>
          <a:noFill/>
        </p:spPr>
        <p:txBody>
          <a:bodyPr wrap="square" rtlCol="0">
            <a:spAutoFit/>
          </a:bodyPr>
          <a:lstStyle/>
          <a:p>
            <a:r>
              <a:rPr lang="en-US" b="1">
                <a:latin typeface="Calibri" panose="020F0502020204030204" pitchFamily="34" charset="0"/>
                <a:ea typeface="Calibri" panose="020F0502020204030204" pitchFamily="34" charset="0"/>
                <a:cs typeface="Calibri" panose="020F0502020204030204" pitchFamily="34" charset="0"/>
              </a:rPr>
              <a:t>HOW STUDENTS DO THE ASSIGNMENT</a:t>
            </a:r>
          </a:p>
        </p:txBody>
      </p:sp>
      <p:pic>
        <p:nvPicPr>
          <p:cNvPr id="5" name="Picture 4" descr="A screenshot of a computer&#10;&#10;Description automatically generated">
            <a:extLst>
              <a:ext uri="{FF2B5EF4-FFF2-40B4-BE49-F238E27FC236}">
                <a16:creationId xmlns:a16="http://schemas.microsoft.com/office/drawing/2014/main" id="{BDE6F690-4B64-DA2B-3DCC-C4775D5F3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42" y="1022358"/>
            <a:ext cx="4823798" cy="332532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64440BB-1D56-2035-787B-B51EFB22D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325" y="1022358"/>
            <a:ext cx="4176464" cy="3613359"/>
          </a:xfrm>
          <a:prstGeom prst="rect">
            <a:avLst/>
          </a:prstGeom>
        </p:spPr>
      </p:pic>
      <p:sp>
        <p:nvSpPr>
          <p:cNvPr id="11" name="Rectangle 10">
            <a:extLst>
              <a:ext uri="{FF2B5EF4-FFF2-40B4-BE49-F238E27FC236}">
                <a16:creationId xmlns:a16="http://schemas.microsoft.com/office/drawing/2014/main" id="{722CF3B7-EA07-8F8B-F966-95034107951F}"/>
              </a:ext>
            </a:extLst>
          </p:cNvPr>
          <p:cNvSpPr/>
          <p:nvPr/>
        </p:nvSpPr>
        <p:spPr>
          <a:xfrm>
            <a:off x="175842" y="1022358"/>
            <a:ext cx="8792316" cy="3613359"/>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000B784-3E4F-FE2F-5847-3D07EF9B9603}"/>
              </a:ext>
            </a:extLst>
          </p:cNvPr>
          <p:cNvSpPr txBox="1"/>
          <p:nvPr/>
        </p:nvSpPr>
        <p:spPr>
          <a:xfrm>
            <a:off x="175842" y="515626"/>
            <a:ext cx="8792316" cy="646331"/>
          </a:xfrm>
          <a:prstGeom prst="rect">
            <a:avLst/>
          </a:prstGeom>
          <a:noFill/>
        </p:spPr>
        <p:txBody>
          <a:bodyPr wrap="square" rtlCol="0">
            <a:spAutoFit/>
          </a:bodyPr>
          <a:lstStyle/>
          <a:p>
            <a:r>
              <a:rPr lang="en-US" sz="1200">
                <a:latin typeface="Calibri" panose="020F0502020204030204" pitchFamily="34" charset="0"/>
                <a:ea typeface="Calibri" panose="020F0502020204030204" pitchFamily="34" charset="0"/>
                <a:cs typeface="Calibri" panose="020F0502020204030204" pitchFamily="34" charset="0"/>
              </a:rPr>
              <a:t>Students will begin with reviewing the Clinical Problem Assessment by navigating to Administration &gt;Rules&gt;</a:t>
            </a:r>
          </a:p>
          <a:p>
            <a:r>
              <a:rPr lang="en-US" sz="1200">
                <a:latin typeface="Calibri" panose="020F0502020204030204" pitchFamily="34" charset="0"/>
                <a:ea typeface="Calibri" panose="020F0502020204030204" pitchFamily="34" charset="0"/>
                <a:cs typeface="Calibri" panose="020F0502020204030204" pitchFamily="34" charset="0"/>
              </a:rPr>
              <a:t> &lt;The Clinical problem assigned to their group in Canvas&gt;</a:t>
            </a:r>
          </a:p>
          <a:p>
            <a:endParaRPr lang="en-US" sz="1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172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24108-FBC9-3285-7E99-74410C146CE2}"/>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525D696C-8974-D082-0885-FDFA8946DDB4}"/>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pic>
        <p:nvPicPr>
          <p:cNvPr id="3" name="Content Placeholder 2" descr="A screenshot of a computer&#10;&#10;Description automatically generated">
            <a:extLst>
              <a:ext uri="{FF2B5EF4-FFF2-40B4-BE49-F238E27FC236}">
                <a16:creationId xmlns:a16="http://schemas.microsoft.com/office/drawing/2014/main" id="{8A3B7608-554F-684C-CF3F-A6DBA40226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3505" y="180770"/>
            <a:ext cx="4560422" cy="4204139"/>
          </a:xfrm>
        </p:spPr>
      </p:pic>
      <p:sp>
        <p:nvSpPr>
          <p:cNvPr id="6" name="Content Placeholder 3">
            <a:extLst>
              <a:ext uri="{FF2B5EF4-FFF2-40B4-BE49-F238E27FC236}">
                <a16:creationId xmlns:a16="http://schemas.microsoft.com/office/drawing/2014/main" id="{8955A798-C64E-043F-CC30-FD2B2C151DF4}"/>
              </a:ext>
            </a:extLst>
          </p:cNvPr>
          <p:cNvSpPr txBox="1">
            <a:spLocks/>
          </p:cNvSpPr>
          <p:nvPr/>
        </p:nvSpPr>
        <p:spPr>
          <a:xfrm>
            <a:off x="317163" y="350486"/>
            <a:ext cx="4014692" cy="3962895"/>
          </a:xfrm>
          <a:prstGeom prst="rect">
            <a:avLst/>
          </a:prstGeom>
        </p:spPr>
        <p:txBody>
          <a:bodyPr lIns="91440" tIns="45720" rIns="91440" bIns="45720" rtlCol="0" anchor="t">
            <a:noAutofit/>
          </a:bodyPr>
          <a:lstStyle>
            <a:lvl1pPr marL="342797" marR="0" indent="-342797" algn="l" defTabSz="457063" rtl="0" eaLnBrk="1" fontAlgn="auto" latinLnBrk="0" hangingPunct="1">
              <a:lnSpc>
                <a:spcPct val="100000"/>
              </a:lnSpc>
              <a:spcBef>
                <a:spcPts val="0"/>
              </a:spcBef>
              <a:spcAft>
                <a:spcPts val="1799"/>
              </a:spcAft>
              <a:buClr>
                <a:schemeClr val="tx1">
                  <a:lumMod val="50000"/>
                  <a:lumOff val="50000"/>
                </a:schemeClr>
              </a:buClr>
              <a:buSzPct val="100000"/>
              <a:buFont typeface="+mj-lt"/>
              <a:buAutoNum type="arabicPeriod"/>
              <a:tabLst/>
              <a:defRPr sz="1799" kern="1200">
                <a:solidFill>
                  <a:srgbClr val="404041"/>
                </a:solidFill>
                <a:latin typeface="Arial"/>
                <a:ea typeface="+mn-ea"/>
                <a:cs typeface="Arial"/>
              </a:defRPr>
            </a:lvl1pPr>
            <a:lvl2pPr marL="742950" indent="-285750" algn="l" defTabSz="914400" rtl="0" eaLnBrk="1" latinLnBrk="1" hangingPunct="1">
              <a:lnSpc>
                <a:spcPct val="100000"/>
              </a:lnSpc>
              <a:spcBef>
                <a:spcPct val="20000"/>
              </a:spcBef>
              <a:buFont typeface="Arial" pitchFamily="34" charset="0"/>
              <a:buChar char="–"/>
              <a:defRPr sz="1600" kern="1200">
                <a:solidFill>
                  <a:srgbClr val="404041"/>
                </a:solidFill>
                <a:latin typeface="Arial"/>
                <a:ea typeface="+mn-ea"/>
                <a:cs typeface="Arial"/>
              </a:defRPr>
            </a:lvl2pPr>
            <a:lvl3pPr marL="1143000" indent="-228600" algn="l" defTabSz="914400" rtl="0" eaLnBrk="1" latinLnBrk="1" hangingPunct="1">
              <a:lnSpc>
                <a:spcPct val="100000"/>
              </a:lnSpc>
              <a:spcBef>
                <a:spcPct val="20000"/>
              </a:spcBef>
              <a:buFont typeface="Arial" pitchFamily="34" charset="0"/>
              <a:buChar char="•"/>
              <a:defRPr sz="1600" kern="1200">
                <a:solidFill>
                  <a:srgbClr val="404041"/>
                </a:solidFill>
                <a:latin typeface="Arial"/>
                <a:ea typeface="+mn-ea"/>
                <a:cs typeface="Arial"/>
              </a:defRPr>
            </a:lvl3pPr>
            <a:lvl4pPr marL="1600200" indent="-228600" algn="l" defTabSz="914400" rtl="0" eaLnBrk="1" latinLnBrk="1" hangingPunct="1">
              <a:lnSpc>
                <a:spcPct val="100000"/>
              </a:lnSpc>
              <a:spcBef>
                <a:spcPct val="20000"/>
              </a:spcBef>
              <a:buFont typeface="Arial" pitchFamily="34" charset="0"/>
              <a:buChar char="–"/>
              <a:defRPr sz="1600" kern="1200">
                <a:solidFill>
                  <a:srgbClr val="404041"/>
                </a:solidFill>
                <a:latin typeface="Arial"/>
                <a:ea typeface="+mn-ea"/>
                <a:cs typeface="Arial"/>
              </a:defRPr>
            </a:lvl4pPr>
            <a:lvl5pPr marL="2057400" indent="-228600" algn="l" defTabSz="914400" rtl="0" eaLnBrk="1" latinLnBrk="1" hangingPunct="1">
              <a:lnSpc>
                <a:spcPct val="100000"/>
              </a:lnSpc>
              <a:spcBef>
                <a:spcPct val="20000"/>
              </a:spcBef>
              <a:buFont typeface="Arial" pitchFamily="34" charset="0"/>
              <a:buChar char="»"/>
              <a:defRPr sz="1600" kern="1200">
                <a:solidFill>
                  <a:srgbClr val="404041"/>
                </a:solidFill>
                <a:latin typeface="Arial"/>
                <a:ea typeface="+mn-ea"/>
                <a:cs typeface="Arial"/>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Wingdings" pitchFamily="2" charset="2"/>
              <a:buChar char="q"/>
            </a:pPr>
            <a:r>
              <a:rPr lang="en-US" sz="1400" kern="100">
                <a:solidFill>
                  <a:schemeClr val="tx1"/>
                </a:solidFill>
                <a:latin typeface="Calibri" panose="020F0502020204030204" pitchFamily="34" charset="0"/>
                <a:ea typeface="Calibri" panose="020F0502020204030204" pitchFamily="34" charset="0"/>
                <a:cs typeface="Calibri" panose="020F0502020204030204" pitchFamily="34" charset="0"/>
              </a:rPr>
              <a:t>Students should begin by accessing "Summary" section to name the rule and determine its type, such as an active alert, passive alert, or patient reminder.</a:t>
            </a:r>
          </a:p>
          <a:p>
            <a:pPr marL="285750" indent="-285750">
              <a:buFont typeface="Wingdings" pitchFamily="2" charset="2"/>
              <a:buChar char="q"/>
            </a:pPr>
            <a:r>
              <a:rPr lang="en-US" sz="1400" kern="100">
                <a:solidFill>
                  <a:schemeClr val="tx1"/>
                </a:solidFill>
                <a:latin typeface="Calibri" panose="020F0502020204030204" pitchFamily="34" charset="0"/>
                <a:ea typeface="Calibri" panose="020F0502020204030204" pitchFamily="34" charset="0"/>
                <a:cs typeface="Calibri" panose="020F0502020204030204" pitchFamily="34" charset="0"/>
              </a:rPr>
              <a:t>They should move to the "Demographics Filter Criteria" section to set filters based on relevant patient information like age, gender, or medical history. </a:t>
            </a:r>
          </a:p>
          <a:p>
            <a:pPr marL="285750" indent="-285750">
              <a:buFont typeface="Wingdings" pitchFamily="2" charset="2"/>
              <a:buChar char="q"/>
            </a:pPr>
            <a:r>
              <a:rPr lang="en-US" sz="1400" kern="100">
                <a:solidFill>
                  <a:schemeClr val="tx1"/>
                </a:solidFill>
                <a:latin typeface="Calibri" panose="020F0502020204030204" pitchFamily="34" charset="0"/>
                <a:ea typeface="Calibri" panose="020F0502020204030204" pitchFamily="34" charset="0"/>
                <a:cs typeface="Calibri" panose="020F0502020204030204" pitchFamily="34" charset="0"/>
              </a:rPr>
              <a:t>In the "Target/Action Groups" section, students can define the clinical targets and actions. This involves specifying what triggers the rule (clinical targets) and what actions should occur when the rule is triggered. </a:t>
            </a:r>
            <a:endParaRPr lang="en-US" sz="1400" kern="100">
              <a:latin typeface="Segoe UI" panose="020B0502040204020203" pitchFamily="34" charset="0"/>
              <a:ea typeface="Aptos" panose="020B0004020202020204" pitchFamily="34" charset="0"/>
              <a:cs typeface="Times New Roman" panose="02020603050405020304" pitchFamily="18" charset="0"/>
            </a:endParaRPr>
          </a:p>
          <a:p>
            <a:pPr marL="0" indent="0">
              <a:buFont typeface="+mj-lt"/>
              <a:buNone/>
            </a:pPr>
            <a:endParaRPr lang="en-US" sz="1400" kern="100">
              <a:latin typeface="Segoe UI" panose="020B0502040204020203" pitchFamily="34" charset="0"/>
              <a:ea typeface="Aptos" panose="020B0004020202020204" pitchFamily="34" charset="0"/>
              <a:cs typeface="Times New Roman" panose="02020603050405020304" pitchFamily="18" charset="0"/>
            </a:endParaRPr>
          </a:p>
          <a:p>
            <a:pPr marL="0" indent="0">
              <a:buFont typeface="+mj-lt"/>
              <a:buNone/>
            </a:pPr>
            <a:endParaRPr lang="en-US" sz="1400" kern="100">
              <a:latin typeface="Aptos" panose="020B0004020202020204" pitchFamily="34" charset="0"/>
              <a:ea typeface="Aptos" panose="020B0004020202020204" pitchFamily="34" charset="0"/>
              <a:cs typeface="Times New Roman" panose="02020603050405020304" pitchFamily="18" charset="0"/>
            </a:endParaRPr>
          </a:p>
          <a:p>
            <a:pPr marL="0" indent="0">
              <a:buFont typeface="+mj-lt"/>
              <a:buNone/>
            </a:pP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4852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E2C9-A355-3BF5-6240-B959083D043B}"/>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0A245A0C-B5E4-FABD-9111-36FE011F1BB3}"/>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5" name="Content Placeholder 4">
            <a:extLst>
              <a:ext uri="{FF2B5EF4-FFF2-40B4-BE49-F238E27FC236}">
                <a16:creationId xmlns:a16="http://schemas.microsoft.com/office/drawing/2014/main" id="{B8097FB0-9E65-56D1-706A-E873C6B77892}"/>
              </a:ext>
            </a:extLst>
          </p:cNvPr>
          <p:cNvSpPr>
            <a:spLocks noGrp="1"/>
          </p:cNvSpPr>
          <p:nvPr>
            <p:ph idx="1"/>
          </p:nvPr>
        </p:nvSpPr>
        <p:spPr>
          <a:xfrm>
            <a:off x="518824" y="339503"/>
            <a:ext cx="8015594" cy="504055"/>
          </a:xfrm>
        </p:spPr>
        <p:txBody>
          <a:bodyPr/>
          <a:lstStyle/>
          <a:p>
            <a:pPr marL="0" indent="0">
              <a:buNone/>
            </a:pPr>
            <a:r>
              <a:rPr lang="en-US" b="1">
                <a:latin typeface="Calibri" panose="020F0502020204030204" pitchFamily="34" charset="0"/>
                <a:ea typeface="Calibri" panose="020F0502020204030204" pitchFamily="34" charset="0"/>
                <a:cs typeface="Calibri" panose="020F0502020204030204" pitchFamily="34" charset="0"/>
              </a:rPr>
              <a:t>DATABASE DESIGN (M200)</a:t>
            </a:r>
          </a:p>
        </p:txBody>
      </p:sp>
      <p:sp>
        <p:nvSpPr>
          <p:cNvPr id="2" name="TextBox 1">
            <a:extLst>
              <a:ext uri="{FF2B5EF4-FFF2-40B4-BE49-F238E27FC236}">
                <a16:creationId xmlns:a16="http://schemas.microsoft.com/office/drawing/2014/main" id="{459BCF30-C14E-BCC6-C9F0-57D02EA0AD03}"/>
              </a:ext>
            </a:extLst>
          </p:cNvPr>
          <p:cNvSpPr txBox="1"/>
          <p:nvPr/>
        </p:nvSpPr>
        <p:spPr>
          <a:xfrm>
            <a:off x="500300" y="800750"/>
            <a:ext cx="2736304" cy="307777"/>
          </a:xfrm>
          <a:prstGeom prst="rect">
            <a:avLst/>
          </a:prstGeom>
          <a:noFill/>
        </p:spPr>
        <p:txBody>
          <a:bodyPr wrap="square" rtlCol="0">
            <a:spAutoFit/>
          </a:bodyPr>
          <a:lstStyle/>
          <a:p>
            <a:r>
              <a:rPr lang="en-US" sz="1400" u="sng"/>
              <a:t>COURSE OVERVIEW</a:t>
            </a:r>
          </a:p>
        </p:txBody>
      </p:sp>
      <p:sp>
        <p:nvSpPr>
          <p:cNvPr id="4" name="TextBox 3">
            <a:extLst>
              <a:ext uri="{FF2B5EF4-FFF2-40B4-BE49-F238E27FC236}">
                <a16:creationId xmlns:a16="http://schemas.microsoft.com/office/drawing/2014/main" id="{48D92AA3-111A-4D3E-D67F-1783BBCC52BC}"/>
              </a:ext>
            </a:extLst>
          </p:cNvPr>
          <p:cNvSpPr txBox="1"/>
          <p:nvPr/>
        </p:nvSpPr>
        <p:spPr>
          <a:xfrm>
            <a:off x="395536" y="1238146"/>
            <a:ext cx="8496944" cy="2800767"/>
          </a:xfrm>
          <a:prstGeom prst="rect">
            <a:avLst/>
          </a:prstGeom>
          <a:noFill/>
        </p:spPr>
        <p:txBody>
          <a:bodyPr wrap="square" rtlCol="0">
            <a:spAutoFit/>
          </a:bodyPr>
          <a:lstStyle/>
          <a:p>
            <a:pPr marL="285750" indent="-285750">
              <a:buFont typeface="Wingdings" pitchFamily="2" charset="2"/>
              <a:buChar char="q"/>
            </a:pPr>
            <a:r>
              <a:rPr lang="en-US" sz="1600">
                <a:latin typeface="Calibri" panose="020F0502020204030204" pitchFamily="34" charset="0"/>
                <a:ea typeface="Calibri" panose="020F0502020204030204" pitchFamily="34" charset="0"/>
                <a:cs typeface="Calibri" panose="020F0502020204030204" pitchFamily="34" charset="0"/>
              </a:rPr>
              <a:t>This course introduces the principles of relational database design, focusing on data management in healthcare, including creating data tables, establishing relationships, and ensuring  </a:t>
            </a:r>
          </a:p>
          <a:p>
            <a:r>
              <a:rPr lang="en-US" sz="1600">
                <a:latin typeface="Calibri" panose="020F0502020204030204" pitchFamily="34" charset="0"/>
                <a:ea typeface="Calibri" panose="020F0502020204030204" pitchFamily="34" charset="0"/>
                <a:cs typeface="Calibri" panose="020F0502020204030204" pitchFamily="34" charset="0"/>
              </a:rPr>
              <a:t>      data integrity through normalization.</a:t>
            </a:r>
          </a:p>
          <a:p>
            <a:pPr marL="285750" indent="-285750">
              <a:buFont typeface="Arial" panose="020B0604020202020204" pitchFamily="34" charset="0"/>
              <a:buChar char="•"/>
            </a:pPr>
            <a:endParaRPr lang="en-US" sz="160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itchFamily="2" charset="2"/>
              <a:buChar char="q"/>
            </a:pPr>
            <a:r>
              <a:rPr lang="en-US" sz="1600">
                <a:latin typeface="Calibri" panose="020F0502020204030204" pitchFamily="34" charset="0"/>
                <a:ea typeface="Calibri" panose="020F0502020204030204" pitchFamily="34" charset="0"/>
                <a:cs typeface="Calibri" panose="020F0502020204030204" pitchFamily="34" charset="0"/>
              </a:rPr>
              <a:t>Teaches students to assess and implement database systems that comply with healthcare </a:t>
            </a:r>
          </a:p>
          <a:p>
            <a:r>
              <a:rPr lang="en-US" sz="1600">
                <a:latin typeface="Calibri" panose="020F0502020204030204" pitchFamily="34" charset="0"/>
                <a:ea typeface="Calibri" panose="020F0502020204030204" pitchFamily="34" charset="0"/>
                <a:cs typeface="Calibri" panose="020F0502020204030204" pitchFamily="34" charset="0"/>
              </a:rPr>
              <a:t>       regulations, with practical experience in generating user forms and analytical reports.</a:t>
            </a:r>
          </a:p>
          <a:p>
            <a:pPr marL="285750" indent="-285750">
              <a:buFont typeface="Arial" panose="020B0604020202020204" pitchFamily="34" charset="0"/>
              <a:buChar char="•"/>
            </a:pPr>
            <a:endParaRPr lang="en-US" sz="160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itchFamily="2" charset="2"/>
              <a:buChar char="q"/>
            </a:pPr>
            <a:r>
              <a:rPr lang="en-US" sz="1600">
                <a:latin typeface="Calibri" panose="020F0502020204030204" pitchFamily="34" charset="0"/>
                <a:ea typeface="Calibri" panose="020F0502020204030204" pitchFamily="34" charset="0"/>
                <a:cs typeface="Calibri" panose="020F0502020204030204" pitchFamily="34" charset="0"/>
              </a:rPr>
              <a:t>Features a comprehensive group project that simulates real-world scenarios allowing </a:t>
            </a:r>
          </a:p>
          <a:p>
            <a:r>
              <a:rPr lang="en-US" sz="1600">
                <a:latin typeface="Calibri" panose="020F0502020204030204" pitchFamily="34" charset="0"/>
                <a:ea typeface="Calibri" panose="020F0502020204030204" pitchFamily="34" charset="0"/>
                <a:cs typeface="Calibri" panose="020F0502020204030204" pitchFamily="34" charset="0"/>
              </a:rPr>
              <a:t>      students to apply database management concepts, such as user interface design and data </a:t>
            </a:r>
          </a:p>
          <a:p>
            <a:r>
              <a:rPr lang="en-US" sz="1600">
                <a:latin typeface="Calibri" panose="020F0502020204030204" pitchFamily="34" charset="0"/>
                <a:ea typeface="Calibri" panose="020F0502020204030204" pitchFamily="34" charset="0"/>
                <a:cs typeface="Calibri" panose="020F0502020204030204" pitchFamily="34" charset="0"/>
              </a:rPr>
              <a:t>      normalization, to create solutions for challenges faced in the health information management </a:t>
            </a:r>
          </a:p>
          <a:p>
            <a:r>
              <a:rPr lang="en-US" sz="1600">
                <a:latin typeface="Calibri" panose="020F0502020204030204" pitchFamily="34" charset="0"/>
                <a:ea typeface="Calibri" panose="020F0502020204030204" pitchFamily="34" charset="0"/>
                <a:cs typeface="Calibri" panose="020F0502020204030204" pitchFamily="34" charset="0"/>
              </a:rPr>
              <a:t>      field.</a:t>
            </a:r>
          </a:p>
        </p:txBody>
      </p:sp>
    </p:spTree>
    <p:extLst>
      <p:ext uri="{BB962C8B-B14F-4D97-AF65-F5344CB8AC3E}">
        <p14:creationId xmlns:p14="http://schemas.microsoft.com/office/powerpoint/2010/main" val="1988826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7FDC2-D5A0-7BA8-22C1-3F6F6CD2C340}"/>
              </a:ext>
            </a:extLst>
          </p:cNvPr>
          <p:cNvSpPr>
            <a:spLocks noGrp="1"/>
          </p:cNvSpPr>
          <p:nvPr>
            <p:ph type="ctrTitle"/>
          </p:nvPr>
        </p:nvSpPr>
        <p:spPr>
          <a:xfrm>
            <a:off x="-1044624" y="479267"/>
            <a:ext cx="9361040" cy="699065"/>
          </a:xfrm>
        </p:spPr>
        <p:txBody>
          <a:bodyPr>
            <a:normAutofit/>
          </a:bodyPr>
          <a:lstStyle/>
          <a:p>
            <a:pPr algn="l"/>
            <a:r>
              <a:rPr lang="en-US" sz="2000">
                <a:latin typeface="Calibri" panose="020F0502020204030204" pitchFamily="34" charset="0"/>
                <a:ea typeface="Calibri" panose="020F0502020204030204" pitchFamily="34" charset="0"/>
                <a:cs typeface="Calibri" panose="020F0502020204030204" pitchFamily="34" charset="0"/>
              </a:rPr>
              <a:t>                        WHAT THE ASSIGNMENT IS ABOUT:</a:t>
            </a:r>
          </a:p>
        </p:txBody>
      </p:sp>
      <p:sp>
        <p:nvSpPr>
          <p:cNvPr id="4" name="Content Placeholder 3">
            <a:extLst>
              <a:ext uri="{FF2B5EF4-FFF2-40B4-BE49-F238E27FC236}">
                <a16:creationId xmlns:a16="http://schemas.microsoft.com/office/drawing/2014/main" id="{A7F50D7E-3897-116B-7029-F24E4FBBC9A6}"/>
              </a:ext>
            </a:extLst>
          </p:cNvPr>
          <p:cNvSpPr>
            <a:spLocks noGrp="1"/>
          </p:cNvSpPr>
          <p:nvPr>
            <p:ph idx="1"/>
          </p:nvPr>
        </p:nvSpPr>
        <p:spPr>
          <a:xfrm>
            <a:off x="518824" y="1131591"/>
            <a:ext cx="8015594" cy="3308448"/>
          </a:xfrm>
        </p:spPr>
        <p:txBody>
          <a:bodyPr>
            <a:normAutofit fontScale="85000" lnSpcReduction="10000"/>
          </a:bodyPr>
          <a:lstStyle/>
          <a:p>
            <a:pPr marL="0" indent="0">
              <a:buNone/>
            </a:pPr>
            <a:r>
              <a:rPr lang="en-US"/>
              <a:t>The assignment revolves around a practical application of skills in an electronic medical record system, </a:t>
            </a:r>
            <a:r>
              <a:rPr lang="en-US" err="1"/>
              <a:t>OpenEMR</a:t>
            </a:r>
            <a:r>
              <a:rPr lang="en-US"/>
              <a:t>. Students will engage in group activities to enter and edit patient data within a simulated EMR/EHR environment. The tasks include:</a:t>
            </a:r>
          </a:p>
          <a:p>
            <a:pPr>
              <a:buFont typeface="Wingdings" pitchFamily="2" charset="2"/>
              <a:buChar char="q"/>
            </a:pPr>
            <a:r>
              <a:rPr lang="en-US"/>
              <a:t>Assigning roles within the group and selecting patients from a provided list to work on.</a:t>
            </a:r>
          </a:p>
          <a:p>
            <a:pPr>
              <a:buFont typeface="Wingdings" pitchFamily="2" charset="2"/>
              <a:buChar char="q"/>
            </a:pPr>
            <a:r>
              <a:rPr lang="en-US"/>
              <a:t>Completing a set of tasks for each patient, such as entering fictitious patient information, adding vital signs, and creating encounter data.</a:t>
            </a:r>
          </a:p>
          <a:p>
            <a:pPr>
              <a:buFont typeface="Wingdings" pitchFamily="2" charset="2"/>
              <a:buChar char="q"/>
            </a:pPr>
            <a:r>
              <a:rPr lang="en-US"/>
              <a:t>Each group member must document their experience in a usability report, noting any difficulties encountered and suggesting improvements.</a:t>
            </a:r>
          </a:p>
          <a:p>
            <a:pPr>
              <a:buFont typeface="Wingdings" pitchFamily="2" charset="2"/>
              <a:buChar char="q"/>
            </a:pPr>
            <a:r>
              <a:rPr lang="en-US"/>
              <a:t>Creating demonstration videos in which they show how they completed the tasks for their assigned patient.</a:t>
            </a:r>
          </a:p>
        </p:txBody>
      </p:sp>
    </p:spTree>
    <p:extLst>
      <p:ext uri="{BB962C8B-B14F-4D97-AF65-F5344CB8AC3E}">
        <p14:creationId xmlns:p14="http://schemas.microsoft.com/office/powerpoint/2010/main" val="4185185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A84B798-395D-CE00-3F8F-DAA6746B14E9}"/>
              </a:ext>
            </a:extLst>
          </p:cNvPr>
          <p:cNvSpPr>
            <a:spLocks noGrp="1"/>
          </p:cNvSpPr>
          <p:nvPr>
            <p:ph type="ctrTitle"/>
          </p:nvPr>
        </p:nvSpPr>
        <p:spPr>
          <a:xfrm>
            <a:off x="518824" y="417325"/>
            <a:ext cx="7311844" cy="358529"/>
          </a:xfrm>
        </p:spPr>
        <p:txBody>
          <a:bodyPr>
            <a:noAutofit/>
          </a:bodyPr>
          <a:lstStyle/>
          <a:p>
            <a:r>
              <a:rPr lang="en-US" sz="2800">
                <a:latin typeface="Calibri" panose="020F0502020204030204" pitchFamily="34" charset="0"/>
                <a:cs typeface="Calibri" panose="020F0502020204030204" pitchFamily="34" charset="0"/>
              </a:rPr>
              <a:t>INTRODUCTION</a:t>
            </a:r>
          </a:p>
        </p:txBody>
      </p:sp>
      <p:graphicFrame>
        <p:nvGraphicFramePr>
          <p:cNvPr id="6" name="Content Placeholder 3">
            <a:extLst>
              <a:ext uri="{FF2B5EF4-FFF2-40B4-BE49-F238E27FC236}">
                <a16:creationId xmlns:a16="http://schemas.microsoft.com/office/drawing/2014/main" id="{74F0A6D5-3136-B3BE-969B-978F70EE0E49}"/>
              </a:ext>
            </a:extLst>
          </p:cNvPr>
          <p:cNvGraphicFramePr>
            <a:graphicFrameLocks noGrp="1"/>
          </p:cNvGraphicFramePr>
          <p:nvPr>
            <p:ph idx="1"/>
            <p:extLst>
              <p:ext uri="{D42A27DB-BD31-4B8C-83A1-F6EECF244321}">
                <p14:modId xmlns:p14="http://schemas.microsoft.com/office/powerpoint/2010/main" val="116170698"/>
              </p:ext>
            </p:extLst>
          </p:nvPr>
        </p:nvGraphicFramePr>
        <p:xfrm>
          <a:off x="452581" y="1246909"/>
          <a:ext cx="8368145" cy="3214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5032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C9151-83AD-649A-1A22-A612CD112C80}"/>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E57A11E2-CDF0-AFEA-01F3-6F3EE3D8DE9D}"/>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7" name="Content Placeholder 6">
            <a:extLst>
              <a:ext uri="{FF2B5EF4-FFF2-40B4-BE49-F238E27FC236}">
                <a16:creationId xmlns:a16="http://schemas.microsoft.com/office/drawing/2014/main" id="{BDFA8EBE-586E-09F0-4103-D3825BC5002D}"/>
              </a:ext>
            </a:extLst>
          </p:cNvPr>
          <p:cNvSpPr>
            <a:spLocks noGrp="1"/>
          </p:cNvSpPr>
          <p:nvPr>
            <p:ph idx="1"/>
          </p:nvPr>
        </p:nvSpPr>
        <p:spPr>
          <a:xfrm>
            <a:off x="524528" y="537359"/>
            <a:ext cx="8015594" cy="3618567"/>
          </a:xfrm>
        </p:spPr>
        <p:txBody>
          <a:bodyPr>
            <a:normAutofit/>
          </a:bodyPr>
          <a:lstStyle/>
          <a:p>
            <a:pPr marL="0" indent="0">
              <a:buNone/>
            </a:pPr>
            <a:r>
              <a:rPr lang="en-US" sz="2000" b="1">
                <a:latin typeface="Calibri" panose="020F0502020204030204" pitchFamily="34" charset="0"/>
                <a:ea typeface="Calibri" panose="020F0502020204030204" pitchFamily="34" charset="0"/>
                <a:cs typeface="Calibri" panose="020F0502020204030204" pitchFamily="34" charset="0"/>
              </a:rPr>
              <a:t>HEALTH INFORMATION MANAGEMENT (M355)</a:t>
            </a:r>
          </a:p>
        </p:txBody>
      </p:sp>
      <p:sp>
        <p:nvSpPr>
          <p:cNvPr id="2" name="TextBox 1">
            <a:extLst>
              <a:ext uri="{FF2B5EF4-FFF2-40B4-BE49-F238E27FC236}">
                <a16:creationId xmlns:a16="http://schemas.microsoft.com/office/drawing/2014/main" id="{66EF989C-5517-5561-AD40-455C653ACCDD}"/>
              </a:ext>
            </a:extLst>
          </p:cNvPr>
          <p:cNvSpPr txBox="1"/>
          <p:nvPr/>
        </p:nvSpPr>
        <p:spPr>
          <a:xfrm>
            <a:off x="467544" y="1458463"/>
            <a:ext cx="8208912" cy="2462213"/>
          </a:xfrm>
          <a:prstGeom prst="rect">
            <a:avLst/>
          </a:prstGeom>
          <a:noFill/>
        </p:spPr>
        <p:txBody>
          <a:bodyPr wrap="square" rtlCol="0">
            <a:spAutoFit/>
          </a:bodyPr>
          <a:lstStyle/>
          <a:p>
            <a:pPr marL="285750" indent="-285750">
              <a:buFont typeface="Wingdings" pitchFamily="2" charset="2"/>
              <a:buChar char="q"/>
            </a:pPr>
            <a:r>
              <a:rPr lang="en-US" sz="1400">
                <a:latin typeface="Calibri" panose="020F0502020204030204" pitchFamily="34" charset="0"/>
                <a:ea typeface="Calibri" panose="020F0502020204030204" pitchFamily="34" charset="0"/>
                <a:cs typeface="Calibri" panose="020F0502020204030204" pitchFamily="34" charset="0"/>
              </a:rPr>
              <a:t>This course provides an in-depth study of the International Classification of Diseases (ICD), specifically </a:t>
            </a:r>
          </a:p>
          <a:p>
            <a:r>
              <a:rPr lang="en-US" sz="1400">
                <a:latin typeface="Calibri" panose="020F0502020204030204" pitchFamily="34" charset="0"/>
                <a:ea typeface="Calibri" panose="020F0502020204030204" pitchFamily="34" charset="0"/>
                <a:cs typeface="Calibri" panose="020F0502020204030204" pitchFamily="34" charset="0"/>
              </a:rPr>
              <a:t>        ICD-10-CM and ICD-10-PCS, with additional insights into ICD-9 and ICD-11. It prepares students to </a:t>
            </a:r>
          </a:p>
          <a:p>
            <a:r>
              <a:rPr lang="en-US" sz="1400">
                <a:latin typeface="Calibri" panose="020F0502020204030204" pitchFamily="34" charset="0"/>
                <a:ea typeface="Calibri" panose="020F0502020204030204" pitchFamily="34" charset="0"/>
                <a:cs typeface="Calibri" panose="020F0502020204030204" pitchFamily="34" charset="0"/>
              </a:rPr>
              <a:t>        understand and apply accurate diagnosis and procedure codes.</a:t>
            </a:r>
          </a:p>
          <a:p>
            <a:pPr marL="285750" indent="-285750">
              <a:buFont typeface="Arial" panose="020B0604020202020204" pitchFamily="34" charset="0"/>
              <a:buChar char="•"/>
            </a:pPr>
            <a:endParaRPr lang="en-US" sz="140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itchFamily="2" charset="2"/>
              <a:buChar char="q"/>
            </a:pPr>
            <a:r>
              <a:rPr lang="en-US" sz="1400">
                <a:latin typeface="Calibri" panose="020F0502020204030204" pitchFamily="34" charset="0"/>
                <a:ea typeface="Calibri" panose="020F0502020204030204" pitchFamily="34" charset="0"/>
                <a:cs typeface="Calibri" panose="020F0502020204030204" pitchFamily="34" charset="0"/>
              </a:rPr>
              <a:t>Students will use the latest editions of essential texts, including MindTap for Bowie's Understanding </a:t>
            </a:r>
          </a:p>
          <a:p>
            <a:r>
              <a:rPr lang="en-US" sz="1400">
                <a:latin typeface="Calibri" panose="020F0502020204030204" pitchFamily="34" charset="0"/>
                <a:ea typeface="Calibri" panose="020F0502020204030204" pitchFamily="34" charset="0"/>
                <a:cs typeface="Calibri" panose="020F0502020204030204" pitchFamily="34" charset="0"/>
              </a:rPr>
              <a:t>       ICD-10-CM and ICD-10-PCS and the 2024 ICD-10-PCS and ICD-10-CM Expert books, facilitating a thorough </a:t>
            </a:r>
          </a:p>
          <a:p>
            <a:r>
              <a:rPr lang="en-US" sz="1400">
                <a:latin typeface="Calibri" panose="020F0502020204030204" pitchFamily="34" charset="0"/>
                <a:ea typeface="Calibri" panose="020F0502020204030204" pitchFamily="34" charset="0"/>
                <a:cs typeface="Calibri" panose="020F0502020204030204" pitchFamily="34" charset="0"/>
              </a:rPr>
              <a:t>       understanding of coding practices.</a:t>
            </a:r>
          </a:p>
          <a:p>
            <a:pPr marL="285750" indent="-285750">
              <a:buFont typeface="Arial" panose="020B0604020202020204" pitchFamily="34" charset="0"/>
              <a:buChar char="•"/>
            </a:pPr>
            <a:endParaRPr lang="en-US" sz="140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itchFamily="2" charset="2"/>
              <a:buChar char="q"/>
            </a:pPr>
            <a:r>
              <a:rPr lang="en-US" sz="1400">
                <a:latin typeface="Calibri" panose="020F0502020204030204" pitchFamily="34" charset="0"/>
                <a:ea typeface="Calibri" panose="020F0502020204030204" pitchFamily="34" charset="0"/>
                <a:cs typeface="Calibri" panose="020F0502020204030204" pitchFamily="34" charset="0"/>
              </a:rPr>
              <a:t>The curriculum emphasizes accurate coding guidelines, ethical coding practices, and the application of        codes to medical documentation, aiming to build core competencies in data structure, content governance,  and revenue cycle management.</a:t>
            </a:r>
          </a:p>
        </p:txBody>
      </p:sp>
      <p:sp>
        <p:nvSpPr>
          <p:cNvPr id="4" name="TextBox 3">
            <a:extLst>
              <a:ext uri="{FF2B5EF4-FFF2-40B4-BE49-F238E27FC236}">
                <a16:creationId xmlns:a16="http://schemas.microsoft.com/office/drawing/2014/main" id="{BD552EEE-06CA-624B-5E66-88631D84C6A5}"/>
              </a:ext>
            </a:extLst>
          </p:cNvPr>
          <p:cNvSpPr txBox="1"/>
          <p:nvPr/>
        </p:nvSpPr>
        <p:spPr>
          <a:xfrm>
            <a:off x="467544" y="1108527"/>
            <a:ext cx="2455954" cy="307777"/>
          </a:xfrm>
          <a:prstGeom prst="rect">
            <a:avLst/>
          </a:prstGeom>
          <a:noFill/>
        </p:spPr>
        <p:txBody>
          <a:bodyPr wrap="square" rtlCol="0">
            <a:spAutoFit/>
          </a:bodyPr>
          <a:lstStyle/>
          <a:p>
            <a:r>
              <a:rPr lang="en-US" sz="1400" u="sng"/>
              <a:t>COURSE OVERVIEW</a:t>
            </a:r>
          </a:p>
        </p:txBody>
      </p:sp>
    </p:spTree>
    <p:extLst>
      <p:ext uri="{BB962C8B-B14F-4D97-AF65-F5344CB8AC3E}">
        <p14:creationId xmlns:p14="http://schemas.microsoft.com/office/powerpoint/2010/main" val="1782289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36A50-D305-EE16-F185-EDFD15C05A7F}"/>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5B9337D7-5570-3FB1-590A-009519DCE11C}"/>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17412" name="Content Placeholder 3">
            <a:extLst>
              <a:ext uri="{FF2B5EF4-FFF2-40B4-BE49-F238E27FC236}">
                <a16:creationId xmlns:a16="http://schemas.microsoft.com/office/drawing/2014/main" id="{7AF20A79-28A0-57DF-E119-1566F41EC218}"/>
              </a:ext>
            </a:extLst>
          </p:cNvPr>
          <p:cNvSpPr>
            <a:spLocks noGrp="1" noChangeArrowheads="1"/>
          </p:cNvSpPr>
          <p:nvPr>
            <p:ph idx="1"/>
          </p:nvPr>
        </p:nvSpPr>
        <p:spPr>
          <a:xfrm>
            <a:off x="395536" y="519522"/>
            <a:ext cx="8012814" cy="4104456"/>
          </a:xfrm>
        </p:spPr>
        <p:txBody>
          <a:bodyPr>
            <a:normAutofit lnSpcReduction="10000"/>
          </a:bodyPr>
          <a:lstStyle/>
          <a:p>
            <a:pPr marL="0" indent="0" fontAlgn="base">
              <a:spcBef>
                <a:spcPct val="0"/>
              </a:spcBef>
              <a:buClr>
                <a:srgbClr val="7F7F7F"/>
              </a:buClr>
              <a:buNone/>
            </a:pPr>
            <a:r>
              <a:rPr lang="en-US" altLang="en-US" sz="1800" b="1">
                <a:solidFill>
                  <a:schemeClr val="tx1"/>
                </a:solidFill>
                <a:latin typeface="Calibri" panose="020F0502020204030204" pitchFamily="34" charset="0"/>
                <a:cs typeface="Calibri" panose="020F0502020204030204" pitchFamily="34" charset="0"/>
              </a:rPr>
              <a:t>ASSIGNMENT DESCRIPTION</a:t>
            </a:r>
          </a:p>
          <a:p>
            <a:pPr marL="285750" indent="-285750" fontAlgn="base">
              <a:spcBef>
                <a:spcPct val="0"/>
              </a:spcBef>
              <a:buClr>
                <a:srgbClr val="7F7F7F"/>
              </a:buClr>
              <a:buFont typeface="Wingdings"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This assignment is in the form of a practical quiz where students are required to interact with the </a:t>
            </a:r>
            <a:r>
              <a:rPr lang="en-US" altLang="en-US" sz="1800" err="1">
                <a:solidFill>
                  <a:schemeClr val="tx1"/>
                </a:solidFill>
                <a:latin typeface="Times New Roman" panose="02020603050405020304" pitchFamily="18" charset="0"/>
                <a:cs typeface="Times New Roman" panose="02020603050405020304" pitchFamily="18" charset="0"/>
              </a:rPr>
              <a:t>OpenEMR</a:t>
            </a:r>
            <a:r>
              <a:rPr lang="en-US" altLang="en-US" sz="1800">
                <a:solidFill>
                  <a:schemeClr val="tx1"/>
                </a:solidFill>
                <a:latin typeface="Times New Roman" panose="02020603050405020304" pitchFamily="18" charset="0"/>
                <a:cs typeface="Times New Roman" panose="02020603050405020304" pitchFamily="18" charset="0"/>
              </a:rPr>
              <a:t> system to access and review patient records. </a:t>
            </a:r>
          </a:p>
          <a:p>
            <a:pPr marL="285750" indent="-285750" fontAlgn="base">
              <a:spcBef>
                <a:spcPct val="0"/>
              </a:spcBef>
              <a:buClr>
                <a:srgbClr val="7F7F7F"/>
              </a:buClr>
              <a:buFont typeface="Wingdings"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The quiz format is chosen to test student's abilities to quickly and accurately retrieve and interpret critical patient information, thereby making informed ICD-10 coding decisions. </a:t>
            </a:r>
          </a:p>
          <a:p>
            <a:pPr marL="285750" indent="-285750" fontAlgn="base">
              <a:spcBef>
                <a:spcPct val="0"/>
              </a:spcBef>
              <a:buClr>
                <a:srgbClr val="7F7F7F"/>
              </a:buClr>
              <a:buFont typeface="Wingdings"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The tasks within the quiz are designed to simulate real-world scenarios, thereby challenging students to apply their knowledge of medical histories, visit dates, and health conditions to identify the correct ICD-10 diagnostic codes.</a:t>
            </a:r>
          </a:p>
          <a:p>
            <a:pPr marL="285750" indent="-285750" fontAlgn="base">
              <a:spcBef>
                <a:spcPct val="0"/>
              </a:spcBef>
              <a:buClr>
                <a:srgbClr val="7F7F7F"/>
              </a:buClr>
              <a:buFont typeface="Wingdings" pitchFamily="2" charset="2"/>
              <a:buChar char="q"/>
            </a:pPr>
            <a:r>
              <a:rPr lang="en-US" altLang="en-US" sz="1800">
                <a:solidFill>
                  <a:schemeClr val="tx1"/>
                </a:solidFill>
                <a:latin typeface="Times New Roman" panose="02020603050405020304" pitchFamily="18" charset="0"/>
                <a:cs typeface="Times New Roman" panose="02020603050405020304" pitchFamily="18" charset="0"/>
              </a:rPr>
              <a:t>Through this quiz, students will not only demonstrate their coding competencies but also enhance their critical thinking and decision-making skills, which are vital for ethical medical coding practices.</a:t>
            </a:r>
          </a:p>
        </p:txBody>
      </p:sp>
    </p:spTree>
    <p:extLst>
      <p:ext uri="{BB962C8B-B14F-4D97-AF65-F5344CB8AC3E}">
        <p14:creationId xmlns:p14="http://schemas.microsoft.com/office/powerpoint/2010/main" val="511942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D65CEE-B9CF-C255-D8C9-353277AE62F5}"/>
              </a:ext>
            </a:extLst>
          </p:cNvPr>
          <p:cNvSpPr txBox="1">
            <a:spLocks/>
          </p:cNvSpPr>
          <p:nvPr/>
        </p:nvSpPr>
        <p:spPr>
          <a:xfrm>
            <a:off x="1049790" y="2105891"/>
            <a:ext cx="7044420" cy="1089891"/>
          </a:xfrm>
        </p:spPr>
        <p:txBody>
          <a:bodyPr>
            <a:normAutofit/>
          </a:bodyPr>
          <a:lstStyle>
            <a:lvl1pPr algn="ctr" defTabSz="914400" rtl="0" eaLnBrk="1" latinLnBrk="1" hangingPunct="1">
              <a:spcBef>
                <a:spcPct val="0"/>
              </a:spcBef>
              <a:buNone/>
              <a:defRPr sz="3999" b="1" i="0" kern="1200" spc="0" baseline="0">
                <a:solidFill>
                  <a:srgbClr val="FFFFFF"/>
                </a:solidFill>
                <a:latin typeface="Arial"/>
                <a:ea typeface="+mj-ea"/>
                <a:cs typeface="Arial"/>
              </a:defRPr>
            </a:lvl1pPr>
          </a:lstStyle>
          <a:p>
            <a:r>
              <a:rPr lang="en-US"/>
              <a:t>DEMO VIDEO</a:t>
            </a:r>
          </a:p>
        </p:txBody>
      </p:sp>
    </p:spTree>
    <p:extLst>
      <p:ext uri="{BB962C8B-B14F-4D97-AF65-F5344CB8AC3E}">
        <p14:creationId xmlns:p14="http://schemas.microsoft.com/office/powerpoint/2010/main" val="3446709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37149-7A84-F225-C3C2-8BDB1EF54B88}"/>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A7C604DB-9838-BA17-07DB-88897D28FFC6}"/>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pic>
        <p:nvPicPr>
          <p:cNvPr id="2" name="GMT20240214-191228_Recording_1440x900.mp4">
            <a:hlinkClick r:id="" action="ppaction://media"/>
            <a:extLst>
              <a:ext uri="{FF2B5EF4-FFF2-40B4-BE49-F238E27FC236}">
                <a16:creationId xmlns:a16="http://schemas.microsoft.com/office/drawing/2014/main" id="{59390A28-94CB-BE50-71AF-1DD91AD859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2144" y="144379"/>
            <a:ext cx="7381034" cy="4613146"/>
          </a:xfrm>
          <a:prstGeom prst="rect">
            <a:avLst/>
          </a:prstGeom>
        </p:spPr>
      </p:pic>
    </p:spTree>
    <p:extLst>
      <p:ext uri="{BB962C8B-B14F-4D97-AF65-F5344CB8AC3E}">
        <p14:creationId xmlns:p14="http://schemas.microsoft.com/office/powerpoint/2010/main" val="76276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A8FF9-9E6E-BF87-4B15-FADC4514C81C}"/>
              </a:ext>
            </a:extLst>
          </p:cNvPr>
          <p:cNvSpPr>
            <a:spLocks noGrp="1"/>
          </p:cNvSpPr>
          <p:nvPr>
            <p:ph type="title"/>
          </p:nvPr>
        </p:nvSpPr>
        <p:spPr>
          <a:xfrm>
            <a:off x="1523020" y="1658517"/>
            <a:ext cx="5911145" cy="1567543"/>
          </a:xfrm>
        </p:spPr>
        <p:txBody>
          <a:bodyPr/>
          <a:lstStyle/>
          <a:p>
            <a:pPr algn="ctr"/>
            <a:r>
              <a:rPr lang="en-US" sz="3450">
                <a:latin typeface="Times New Roman" panose="02020603050405020304" pitchFamily="18" charset="0"/>
                <a:cs typeface="Times New Roman" panose="02020603050405020304" pitchFamily="18" charset="0"/>
              </a:rPr>
              <a:t>Deployment of VMs</a:t>
            </a:r>
            <a:br>
              <a:rPr lang="en-US" sz="3450">
                <a:latin typeface="Times New Roman" panose="02020603050405020304" pitchFamily="18" charset="0"/>
                <a:cs typeface="Times New Roman" panose="02020603050405020304" pitchFamily="18" charset="0"/>
              </a:rPr>
            </a:br>
            <a:r>
              <a:rPr lang="en-US" sz="3200">
                <a:latin typeface="Times New Roman" panose="02020603050405020304" pitchFamily="18" charset="0"/>
                <a:cs typeface="Times New Roman" panose="02020603050405020304" pitchFamily="18" charset="0"/>
              </a:rPr>
              <a:t>(Virtual Machines)</a:t>
            </a:r>
            <a:endParaRPr lang="en-US" sz="345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470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67E01-BB27-7011-8E4F-6C4B38376C95}"/>
              </a:ext>
            </a:extLst>
          </p:cNvPr>
          <p:cNvSpPr>
            <a:spLocks noGrp="1"/>
          </p:cNvSpPr>
          <p:nvPr>
            <p:ph type="title"/>
          </p:nvPr>
        </p:nvSpPr>
        <p:spPr>
          <a:xfrm>
            <a:off x="1764881" y="84836"/>
            <a:ext cx="5614238" cy="480291"/>
          </a:xfrm>
        </p:spPr>
        <p:txBody>
          <a:bodyPr/>
          <a:lstStyle/>
          <a:p>
            <a:pPr algn="ctr"/>
            <a:r>
              <a:rPr lang="en-US" sz="2850" u="sng">
                <a:solidFill>
                  <a:schemeClr val="tx1"/>
                </a:solidFill>
                <a:latin typeface="Times New Roman" panose="02020603050405020304" pitchFamily="18" charset="0"/>
                <a:cs typeface="Times New Roman" panose="02020603050405020304" pitchFamily="18" charset="0"/>
              </a:rPr>
              <a:t>Docker</a:t>
            </a:r>
          </a:p>
        </p:txBody>
      </p:sp>
      <p:sp>
        <p:nvSpPr>
          <p:cNvPr id="3" name="Content Placeholder 2">
            <a:extLst>
              <a:ext uri="{FF2B5EF4-FFF2-40B4-BE49-F238E27FC236}">
                <a16:creationId xmlns:a16="http://schemas.microsoft.com/office/drawing/2014/main" id="{30262023-EF49-C3B5-5CE4-3F4CF4FFAE79}"/>
              </a:ext>
            </a:extLst>
          </p:cNvPr>
          <p:cNvSpPr>
            <a:spLocks noGrp="1"/>
          </p:cNvSpPr>
          <p:nvPr>
            <p:ph idx="1"/>
          </p:nvPr>
        </p:nvSpPr>
        <p:spPr>
          <a:xfrm>
            <a:off x="471055" y="696768"/>
            <a:ext cx="8201890" cy="3749963"/>
          </a:xfrm>
        </p:spPr>
        <p:txBody>
          <a:bodyPr vert="horz" lIns="91440" tIns="45720" rIns="91440" bIns="45720" rtlCol="0" anchor="t">
            <a:normAutofit lnSpcReduction="10000"/>
          </a:bodyPr>
          <a:lstStyle/>
          <a:p>
            <a:pPr algn="just">
              <a:buFont typeface="Wingdings"/>
              <a:buChar char="q"/>
            </a:pPr>
            <a:r>
              <a:rPr lang="en-US" b="0" i="0">
                <a:solidFill>
                  <a:schemeClr val="tx1"/>
                </a:solidFill>
                <a:effectLst/>
                <a:latin typeface="Times New Roman" panose="02020603050405020304" pitchFamily="18" charset="0"/>
                <a:cs typeface="Times New Roman" panose="02020603050405020304" pitchFamily="18" charset="0"/>
              </a:rPr>
              <a:t>Docker is an open platform designed for developing, shipping, and executing applications. It allows the isolation of applications from the underlying infrastructure, facilitating rapid software delivery (Docker, n.d.). </a:t>
            </a:r>
            <a:endParaRPr lang="en-US"/>
          </a:p>
          <a:p>
            <a:pPr marL="0" indent="0" algn="just">
              <a:buNone/>
            </a:pPr>
            <a:endParaRPr lang="en-US" b="0" i="0">
              <a:solidFill>
                <a:schemeClr val="tx1"/>
              </a:solidFill>
              <a:effectLst/>
              <a:latin typeface="Times New Roman" panose="02020603050405020304" pitchFamily="18" charset="0"/>
              <a:cs typeface="Times New Roman" panose="02020603050405020304" pitchFamily="18" charset="0"/>
            </a:endParaRPr>
          </a:p>
          <a:p>
            <a:pPr algn="just">
              <a:buFont typeface="Wingdings"/>
              <a:buChar char="q"/>
            </a:pPr>
            <a:r>
              <a:rPr lang="en-US" b="0" i="0">
                <a:solidFill>
                  <a:schemeClr val="tx1"/>
                </a:solidFill>
                <a:effectLst/>
                <a:latin typeface="Times New Roman" panose="02020603050405020304" pitchFamily="18" charset="0"/>
                <a:cs typeface="Times New Roman" panose="02020603050405020304" pitchFamily="18" charset="0"/>
              </a:rPr>
              <a:t>It enables consistent management of both applications and infrastructure, leveraging its methods for packaging, testing, and deploying code. This results in a notable reduction in the time gap between code development and its deployment in a production environment (Docker, n.d.). </a:t>
            </a:r>
          </a:p>
          <a:p>
            <a:pPr marL="0" indent="0" algn="just">
              <a:buNone/>
            </a:pPr>
            <a:endParaRPr lang="en-US" b="1">
              <a:solidFill>
                <a:schemeClr val="tx1"/>
              </a:solidFill>
              <a:latin typeface="Times New Roman" panose="02020603050405020304" pitchFamily="18" charset="0"/>
              <a:cs typeface="Times New Roman" panose="02020603050405020304" pitchFamily="18" charset="0"/>
            </a:endParaRPr>
          </a:p>
          <a:p>
            <a:pPr marL="0" indent="0" algn="just">
              <a:buNone/>
            </a:pPr>
            <a:r>
              <a:rPr lang="en-US" b="1">
                <a:solidFill>
                  <a:schemeClr val="tx1"/>
                </a:solidFill>
                <a:latin typeface="Times New Roman" panose="02020603050405020304" pitchFamily="18" charset="0"/>
                <a:cs typeface="Times New Roman" panose="02020603050405020304" pitchFamily="18" charset="0"/>
              </a:rPr>
              <a:t>Docker Architecture:                          </a:t>
            </a:r>
          </a:p>
          <a:p>
            <a:pPr algn="just">
              <a:buFont typeface="Wingdings" pitchFamily="2" charset="2"/>
              <a:buChar char="q"/>
            </a:pPr>
            <a:r>
              <a:rPr lang="en-US">
                <a:solidFill>
                  <a:schemeClr val="tx1"/>
                </a:solidFill>
                <a:latin typeface="Times New Roman" panose="02020603050405020304" pitchFamily="18" charset="0"/>
                <a:cs typeface="Times New Roman" panose="02020603050405020304" pitchFamily="18" charset="0"/>
              </a:rPr>
              <a:t>Docker Daemon </a:t>
            </a:r>
          </a:p>
          <a:p>
            <a:pPr algn="just">
              <a:buFont typeface="Wingdings" pitchFamily="2" charset="2"/>
              <a:buChar char="q"/>
            </a:pPr>
            <a:r>
              <a:rPr lang="en-US">
                <a:solidFill>
                  <a:schemeClr val="tx1"/>
                </a:solidFill>
                <a:latin typeface="Times New Roman" panose="02020603050405020304" pitchFamily="18" charset="0"/>
                <a:cs typeface="Times New Roman" panose="02020603050405020304" pitchFamily="18" charset="0"/>
              </a:rPr>
              <a:t>Docker Client </a:t>
            </a:r>
          </a:p>
          <a:p>
            <a:pPr algn="just">
              <a:buFont typeface="Wingdings" pitchFamily="2" charset="2"/>
              <a:buChar char="q"/>
            </a:pPr>
            <a:r>
              <a:rPr lang="en-US">
                <a:solidFill>
                  <a:schemeClr val="tx1"/>
                </a:solidFill>
                <a:latin typeface="Times New Roman" panose="02020603050405020304" pitchFamily="18" charset="0"/>
                <a:cs typeface="Times New Roman" panose="02020603050405020304" pitchFamily="18" charset="0"/>
              </a:rPr>
              <a:t>Docker Desktop</a:t>
            </a:r>
          </a:p>
          <a:p>
            <a:pPr algn="just">
              <a:buFont typeface="Wingdings" pitchFamily="2" charset="2"/>
              <a:buChar char="q"/>
            </a:pPr>
            <a:r>
              <a:rPr lang="en-US">
                <a:solidFill>
                  <a:schemeClr val="tx1"/>
                </a:solidFill>
                <a:latin typeface="Times New Roman" panose="02020603050405020304" pitchFamily="18" charset="0"/>
                <a:cs typeface="Times New Roman" panose="02020603050405020304" pitchFamily="18" charset="0"/>
              </a:rPr>
              <a:t>Docker Registries</a:t>
            </a:r>
          </a:p>
          <a:p>
            <a:pPr marL="0" indent="0" algn="just">
              <a:buNone/>
            </a:pPr>
            <a:endParaRPr lang="en-US" b="1">
              <a:solidFill>
                <a:schemeClr val="tx1"/>
              </a:solidFill>
              <a:latin typeface="Times New Roman" panose="02020603050405020304" pitchFamily="18" charset="0"/>
              <a:cs typeface="Times New Roman" panose="02020603050405020304" pitchFamily="18" charset="0"/>
            </a:endParaRPr>
          </a:p>
          <a:p>
            <a:pPr marL="0" indent="0" algn="just">
              <a:buNone/>
            </a:pPr>
            <a:r>
              <a:rPr lang="en-US" b="1">
                <a:solidFill>
                  <a:schemeClr val="tx1"/>
                </a:solidFill>
                <a:latin typeface="Times New Roman" panose="02020603050405020304" pitchFamily="18" charset="0"/>
                <a:cs typeface="Times New Roman" panose="02020603050405020304" pitchFamily="18" charset="0"/>
              </a:rPr>
              <a:t>Docker Objects:</a:t>
            </a:r>
            <a:r>
              <a:rPr lang="en-US">
                <a:solidFill>
                  <a:schemeClr val="tx1"/>
                </a:solidFill>
                <a:latin typeface="Times New Roman" panose="02020603050405020304" pitchFamily="18" charset="0"/>
                <a:cs typeface="Times New Roman" panose="02020603050405020304" pitchFamily="18" charset="0"/>
              </a:rPr>
              <a:t> </a:t>
            </a:r>
          </a:p>
          <a:p>
            <a:pPr algn="just">
              <a:buFont typeface="Wingdings" pitchFamily="2" charset="2"/>
              <a:buChar char="q"/>
            </a:pPr>
            <a:r>
              <a:rPr lang="en-US">
                <a:solidFill>
                  <a:schemeClr val="tx1"/>
                </a:solidFill>
                <a:latin typeface="Times New Roman" panose="02020603050405020304" pitchFamily="18" charset="0"/>
                <a:cs typeface="Times New Roman" panose="02020603050405020304" pitchFamily="18" charset="0"/>
              </a:rPr>
              <a:t>Images</a:t>
            </a:r>
          </a:p>
          <a:p>
            <a:pPr algn="just">
              <a:buFont typeface="Wingdings" pitchFamily="2" charset="2"/>
              <a:buChar char="q"/>
            </a:pPr>
            <a:r>
              <a:rPr lang="en-US">
                <a:solidFill>
                  <a:schemeClr val="tx1"/>
                </a:solidFill>
                <a:latin typeface="Times New Roman" panose="02020603050405020304" pitchFamily="18" charset="0"/>
                <a:cs typeface="Times New Roman" panose="02020603050405020304" pitchFamily="18" charset="0"/>
              </a:rPr>
              <a:t>Containers</a:t>
            </a:r>
          </a:p>
        </p:txBody>
      </p:sp>
      <p:pic>
        <p:nvPicPr>
          <p:cNvPr id="8" name="Picture 7" descr="A diagram of a computer&#10;&#10;Description automatically generated">
            <a:extLst>
              <a:ext uri="{FF2B5EF4-FFF2-40B4-BE49-F238E27FC236}">
                <a16:creationId xmlns:a16="http://schemas.microsoft.com/office/drawing/2014/main" id="{41AC12D1-3AD1-BBF8-005F-CA34B98B50A5}"/>
              </a:ext>
            </a:extLst>
          </p:cNvPr>
          <p:cNvPicPr>
            <a:picLocks noChangeAspect="1"/>
          </p:cNvPicPr>
          <p:nvPr/>
        </p:nvPicPr>
        <p:blipFill>
          <a:blip r:embed="rId2"/>
          <a:stretch>
            <a:fillRect/>
          </a:stretch>
        </p:blipFill>
        <p:spPr>
          <a:xfrm>
            <a:off x="4738255" y="1859051"/>
            <a:ext cx="4174836" cy="3199612"/>
          </a:xfrm>
          <a:prstGeom prst="rect">
            <a:avLst/>
          </a:prstGeom>
        </p:spPr>
      </p:pic>
    </p:spTree>
    <p:extLst>
      <p:ext uri="{BB962C8B-B14F-4D97-AF65-F5344CB8AC3E}">
        <p14:creationId xmlns:p14="http://schemas.microsoft.com/office/powerpoint/2010/main" val="4244496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0ECA-96EB-40CC-7D63-E7ECC55BA858}"/>
              </a:ext>
            </a:extLst>
          </p:cNvPr>
          <p:cNvSpPr>
            <a:spLocks noGrp="1"/>
          </p:cNvSpPr>
          <p:nvPr>
            <p:ph type="title"/>
          </p:nvPr>
        </p:nvSpPr>
        <p:spPr>
          <a:xfrm>
            <a:off x="1536978" y="464386"/>
            <a:ext cx="6087938" cy="4151860"/>
          </a:xfrm>
        </p:spPr>
        <p:txBody>
          <a:bodyPr/>
          <a:lstStyle/>
          <a:p>
            <a:br>
              <a:rPr lang="en-US"/>
            </a:br>
            <a:br>
              <a:rPr lang="en-US"/>
            </a:br>
            <a:br>
              <a:rPr lang="en-US"/>
            </a:br>
            <a:br>
              <a:rPr lang="en-US"/>
            </a:br>
            <a:br>
              <a:rPr lang="en-US"/>
            </a:br>
            <a:br>
              <a:rPr lang="en-US"/>
            </a:br>
            <a:br>
              <a:rPr lang="en-US"/>
            </a:br>
            <a:br>
              <a:rPr lang="en-US"/>
            </a:br>
            <a:br>
              <a:rPr lang="en-US"/>
            </a:br>
            <a:br>
              <a:rPr lang="en-US"/>
            </a:br>
            <a:endParaRPr lang="en-US"/>
          </a:p>
        </p:txBody>
      </p:sp>
      <p:sp>
        <p:nvSpPr>
          <p:cNvPr id="8" name="Rectangle 7">
            <a:extLst>
              <a:ext uri="{FF2B5EF4-FFF2-40B4-BE49-F238E27FC236}">
                <a16:creationId xmlns:a16="http://schemas.microsoft.com/office/drawing/2014/main" id="{0B2E1828-CF8F-BEF1-3AAC-1A4E3126D998}"/>
              </a:ext>
            </a:extLst>
          </p:cNvPr>
          <p:cNvSpPr/>
          <p:nvPr/>
        </p:nvSpPr>
        <p:spPr>
          <a:xfrm>
            <a:off x="1699036" y="3075436"/>
            <a:ext cx="2687216" cy="1141157"/>
          </a:xfrm>
          <a:prstGeom prst="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46C253D0-9404-9E87-661A-F44FFEF18518}"/>
              </a:ext>
            </a:extLst>
          </p:cNvPr>
          <p:cNvSpPr/>
          <p:nvPr/>
        </p:nvSpPr>
        <p:spPr>
          <a:xfrm>
            <a:off x="4726307" y="3067257"/>
            <a:ext cx="2539907" cy="1157515"/>
          </a:xfrm>
          <a:prstGeom prst="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id="{B9C27C8F-AE23-8049-38C8-3C940EDE689A}"/>
              </a:ext>
            </a:extLst>
          </p:cNvPr>
          <p:cNvSpPr/>
          <p:nvPr/>
        </p:nvSpPr>
        <p:spPr>
          <a:xfrm>
            <a:off x="1877786" y="3426539"/>
            <a:ext cx="1119512" cy="700548"/>
          </a:xfrm>
          <a:prstGeom prst="ellipse">
            <a:avLst/>
          </a:prstGeom>
          <a:solidFill>
            <a:srgbClr val="A5002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b="1">
                <a:latin typeface="Times New Roman" panose="02020603050405020304" pitchFamily="18" charset="0"/>
                <a:cs typeface="Times New Roman" panose="02020603050405020304" pitchFamily="18" charset="0"/>
              </a:rPr>
              <a:t>Log</a:t>
            </a:r>
          </a:p>
        </p:txBody>
      </p:sp>
      <p:sp>
        <p:nvSpPr>
          <p:cNvPr id="13" name="Oval 12">
            <a:extLst>
              <a:ext uri="{FF2B5EF4-FFF2-40B4-BE49-F238E27FC236}">
                <a16:creationId xmlns:a16="http://schemas.microsoft.com/office/drawing/2014/main" id="{482DCD17-C224-E362-09FC-A5A944534642}"/>
              </a:ext>
            </a:extLst>
          </p:cNvPr>
          <p:cNvSpPr/>
          <p:nvPr/>
        </p:nvSpPr>
        <p:spPr>
          <a:xfrm>
            <a:off x="3129832" y="3395540"/>
            <a:ext cx="1067075" cy="741864"/>
          </a:xfrm>
          <a:prstGeom prst="ellipse">
            <a:avLst/>
          </a:prstGeom>
          <a:solidFill>
            <a:srgbClr val="A5002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b="1">
                <a:latin typeface="Times New Roman" panose="02020603050405020304" pitchFamily="18" charset="0"/>
                <a:cs typeface="Times New Roman" panose="02020603050405020304" pitchFamily="18" charset="0"/>
              </a:rPr>
              <a:t>Site</a:t>
            </a:r>
          </a:p>
        </p:txBody>
      </p:sp>
      <p:sp>
        <p:nvSpPr>
          <p:cNvPr id="14" name="Oval 13">
            <a:extLst>
              <a:ext uri="{FF2B5EF4-FFF2-40B4-BE49-F238E27FC236}">
                <a16:creationId xmlns:a16="http://schemas.microsoft.com/office/drawing/2014/main" id="{300FD808-E95B-F1CD-1A56-2C7D11137DBC}"/>
              </a:ext>
            </a:extLst>
          </p:cNvPr>
          <p:cNvSpPr/>
          <p:nvPr/>
        </p:nvSpPr>
        <p:spPr>
          <a:xfrm>
            <a:off x="5220289" y="3404774"/>
            <a:ext cx="1327355" cy="700548"/>
          </a:xfrm>
          <a:prstGeom prst="ellipse">
            <a:avLst/>
          </a:prstGeom>
          <a:solidFill>
            <a:srgbClr val="A5002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b="1">
                <a:latin typeface="Times New Roman" panose="02020603050405020304" pitchFamily="18" charset="0"/>
                <a:cs typeface="Times New Roman" panose="02020603050405020304" pitchFamily="18" charset="0"/>
              </a:rPr>
              <a:t>Database</a:t>
            </a:r>
          </a:p>
        </p:txBody>
      </p:sp>
      <p:sp>
        <p:nvSpPr>
          <p:cNvPr id="15" name="TextBox 14">
            <a:extLst>
              <a:ext uri="{FF2B5EF4-FFF2-40B4-BE49-F238E27FC236}">
                <a16:creationId xmlns:a16="http://schemas.microsoft.com/office/drawing/2014/main" id="{BC20E782-E4A6-266D-4FE4-EDC6BA1ABA14}"/>
              </a:ext>
            </a:extLst>
          </p:cNvPr>
          <p:cNvSpPr txBox="1"/>
          <p:nvPr/>
        </p:nvSpPr>
        <p:spPr>
          <a:xfrm>
            <a:off x="2537511" y="3118288"/>
            <a:ext cx="1010265" cy="300082"/>
          </a:xfrm>
          <a:prstGeom prst="rect">
            <a:avLst/>
          </a:prstGeom>
          <a:noFill/>
        </p:spPr>
        <p:txBody>
          <a:bodyPr wrap="square" rtlCol="0">
            <a:spAutoFit/>
          </a:bodyPr>
          <a:lstStyle/>
          <a:p>
            <a:r>
              <a:rPr lang="en-US" sz="1350" b="1">
                <a:solidFill>
                  <a:schemeClr val="bg1"/>
                </a:solidFill>
                <a:latin typeface="Times New Roman" panose="02020603050405020304" pitchFamily="18" charset="0"/>
                <a:cs typeface="Times New Roman" panose="02020603050405020304" pitchFamily="18" charset="0"/>
              </a:rPr>
              <a:t>OpenEMR</a:t>
            </a:r>
          </a:p>
        </p:txBody>
      </p:sp>
      <p:sp>
        <p:nvSpPr>
          <p:cNvPr id="16" name="TextBox 15">
            <a:extLst>
              <a:ext uri="{FF2B5EF4-FFF2-40B4-BE49-F238E27FC236}">
                <a16:creationId xmlns:a16="http://schemas.microsoft.com/office/drawing/2014/main" id="{866E221E-D2E8-50B4-26BE-155AC03D3E1A}"/>
              </a:ext>
            </a:extLst>
          </p:cNvPr>
          <p:cNvSpPr txBox="1"/>
          <p:nvPr/>
        </p:nvSpPr>
        <p:spPr>
          <a:xfrm>
            <a:off x="5511975" y="3098620"/>
            <a:ext cx="1035669" cy="300082"/>
          </a:xfrm>
          <a:prstGeom prst="rect">
            <a:avLst/>
          </a:prstGeom>
          <a:noFill/>
        </p:spPr>
        <p:txBody>
          <a:bodyPr wrap="square" rtlCol="0">
            <a:spAutoFit/>
          </a:bodyPr>
          <a:lstStyle/>
          <a:p>
            <a:r>
              <a:rPr lang="en-US" sz="1350" b="1">
                <a:solidFill>
                  <a:schemeClr val="bg1"/>
                </a:solidFill>
                <a:latin typeface="Times New Roman" panose="02020603050405020304" pitchFamily="18" charset="0"/>
                <a:cs typeface="Times New Roman" panose="02020603050405020304" pitchFamily="18" charset="0"/>
              </a:rPr>
              <a:t>MariaDB</a:t>
            </a:r>
          </a:p>
        </p:txBody>
      </p:sp>
      <p:sp>
        <p:nvSpPr>
          <p:cNvPr id="18" name="Rectangle 17">
            <a:extLst>
              <a:ext uri="{FF2B5EF4-FFF2-40B4-BE49-F238E27FC236}">
                <a16:creationId xmlns:a16="http://schemas.microsoft.com/office/drawing/2014/main" id="{B8697089-6CF9-1896-7E40-F645924DD83D}"/>
              </a:ext>
            </a:extLst>
          </p:cNvPr>
          <p:cNvSpPr/>
          <p:nvPr/>
        </p:nvSpPr>
        <p:spPr>
          <a:xfrm>
            <a:off x="3753464" y="1287638"/>
            <a:ext cx="1246239" cy="636954"/>
          </a:xfrm>
          <a:prstGeom prst="rect">
            <a:avLst/>
          </a:prstGeom>
          <a:solidFill>
            <a:srgbClr val="A5002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b="1">
                <a:latin typeface="Times New Roman" panose="02020603050405020304" pitchFamily="18" charset="0"/>
                <a:cs typeface="Times New Roman" panose="02020603050405020304" pitchFamily="18" charset="0"/>
              </a:rPr>
              <a:t>https</a:t>
            </a:r>
          </a:p>
        </p:txBody>
      </p:sp>
      <p:cxnSp>
        <p:nvCxnSpPr>
          <p:cNvPr id="23" name="Straight Arrow Connector 22">
            <a:extLst>
              <a:ext uri="{FF2B5EF4-FFF2-40B4-BE49-F238E27FC236}">
                <a16:creationId xmlns:a16="http://schemas.microsoft.com/office/drawing/2014/main" id="{BE9B2F43-CDE6-5826-6588-52C77F850AD3}"/>
              </a:ext>
            </a:extLst>
          </p:cNvPr>
          <p:cNvCxnSpPr>
            <a:cxnSpLocks/>
          </p:cNvCxnSpPr>
          <p:nvPr/>
        </p:nvCxnSpPr>
        <p:spPr>
          <a:xfrm flipV="1">
            <a:off x="4396711" y="1924592"/>
            <a:ext cx="0" cy="471259"/>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7627223C-23F0-D1E9-DCEF-162D2AD4A94E}"/>
              </a:ext>
            </a:extLst>
          </p:cNvPr>
          <p:cNvSpPr txBox="1"/>
          <p:nvPr/>
        </p:nvSpPr>
        <p:spPr>
          <a:xfrm>
            <a:off x="3171275" y="2232235"/>
            <a:ext cx="2337618" cy="507831"/>
          </a:xfrm>
          <a:prstGeom prst="rect">
            <a:avLst/>
          </a:prstGeom>
          <a:solidFill>
            <a:srgbClr val="A5002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350" b="1">
                <a:solidFill>
                  <a:schemeClr val="bg1"/>
                </a:solidFill>
                <a:latin typeface="Times New Roman" panose="02020603050405020304" pitchFamily="18" charset="0"/>
                <a:cs typeface="Times New Roman" panose="02020603050405020304" pitchFamily="18" charset="0"/>
              </a:rPr>
              <a:t>443 appache reverse proxy </a:t>
            </a:r>
          </a:p>
          <a:p>
            <a:pPr algn="ctr"/>
            <a:endParaRPr lang="en-US" sz="1350" b="1">
              <a:solidFill>
                <a:schemeClr val="bg1"/>
              </a:solidFill>
              <a:latin typeface="Times New Roman" panose="02020603050405020304" pitchFamily="18" charset="0"/>
              <a:cs typeface="Times New Roman" panose="02020603050405020304" pitchFamily="18" charset="0"/>
            </a:endParaRPr>
          </a:p>
        </p:txBody>
      </p:sp>
      <p:cxnSp>
        <p:nvCxnSpPr>
          <p:cNvPr id="27" name="Straight Arrow Connector 26">
            <a:extLst>
              <a:ext uri="{FF2B5EF4-FFF2-40B4-BE49-F238E27FC236}">
                <a16:creationId xmlns:a16="http://schemas.microsoft.com/office/drawing/2014/main" id="{FF290ED4-5F4D-F7FF-6ABE-BD04C8235181}"/>
              </a:ext>
            </a:extLst>
          </p:cNvPr>
          <p:cNvCxnSpPr>
            <a:cxnSpLocks/>
          </p:cNvCxnSpPr>
          <p:nvPr/>
        </p:nvCxnSpPr>
        <p:spPr>
          <a:xfrm flipV="1">
            <a:off x="3796152" y="2716983"/>
            <a:ext cx="0" cy="358453"/>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7994B9F6-66A3-9FE4-D7BE-DA23600104C8}"/>
              </a:ext>
            </a:extLst>
          </p:cNvPr>
          <p:cNvCxnSpPr>
            <a:cxnSpLocks/>
          </p:cNvCxnSpPr>
          <p:nvPr/>
        </p:nvCxnSpPr>
        <p:spPr>
          <a:xfrm flipV="1">
            <a:off x="5189686" y="2714424"/>
            <a:ext cx="0" cy="352834"/>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30F88959-9C64-665A-87B2-D898FF6D77B1}"/>
              </a:ext>
            </a:extLst>
          </p:cNvPr>
          <p:cNvCxnSpPr>
            <a:cxnSpLocks/>
            <a:stCxn id="32" idx="1"/>
            <a:endCxn id="24" idx="3"/>
          </p:cNvCxnSpPr>
          <p:nvPr/>
        </p:nvCxnSpPr>
        <p:spPr>
          <a:xfrm flipH="1">
            <a:off x="5508893" y="2479999"/>
            <a:ext cx="346323" cy="6152"/>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651A8830-2D8A-6BF2-3ED7-A68DD15E5417}"/>
              </a:ext>
            </a:extLst>
          </p:cNvPr>
          <p:cNvSpPr txBox="1"/>
          <p:nvPr/>
        </p:nvSpPr>
        <p:spPr>
          <a:xfrm>
            <a:off x="5855216" y="2226083"/>
            <a:ext cx="1312603" cy="507831"/>
          </a:xfrm>
          <a:prstGeom prst="rect">
            <a:avLst/>
          </a:prstGeom>
          <a:solidFill>
            <a:srgbClr val="A5002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350" b="1">
                <a:solidFill>
                  <a:schemeClr val="bg1"/>
                </a:solidFill>
                <a:latin typeface="Times New Roman" panose="02020603050405020304" pitchFamily="18" charset="0"/>
                <a:cs typeface="Times New Roman" panose="02020603050405020304" pitchFamily="18" charset="0"/>
              </a:rPr>
              <a:t>Domain SSL certificate</a:t>
            </a:r>
          </a:p>
        </p:txBody>
      </p:sp>
      <p:cxnSp>
        <p:nvCxnSpPr>
          <p:cNvPr id="34" name="Straight Arrow Connector 33">
            <a:extLst>
              <a:ext uri="{FF2B5EF4-FFF2-40B4-BE49-F238E27FC236}">
                <a16:creationId xmlns:a16="http://schemas.microsoft.com/office/drawing/2014/main" id="{1A03EDC6-9139-33EA-DD34-6D64C8393874}"/>
              </a:ext>
            </a:extLst>
          </p:cNvPr>
          <p:cNvCxnSpPr>
            <a:cxnSpLocks/>
            <a:stCxn id="8" idx="2"/>
          </p:cNvCxnSpPr>
          <p:nvPr/>
        </p:nvCxnSpPr>
        <p:spPr>
          <a:xfrm>
            <a:off x="3042644" y="4216592"/>
            <a:ext cx="128631" cy="279491"/>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B7A9EF02-4637-C4C5-E589-5CB643380662}"/>
              </a:ext>
            </a:extLst>
          </p:cNvPr>
          <p:cNvCxnSpPr>
            <a:cxnSpLocks/>
          </p:cNvCxnSpPr>
          <p:nvPr/>
        </p:nvCxnSpPr>
        <p:spPr>
          <a:xfrm flipH="1">
            <a:off x="3659232" y="4147818"/>
            <a:ext cx="1067075" cy="400613"/>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CEE3B133-8C94-F2F3-C8B3-9F5381A4275D}"/>
              </a:ext>
            </a:extLst>
          </p:cNvPr>
          <p:cNvSpPr txBox="1"/>
          <p:nvPr/>
        </p:nvSpPr>
        <p:spPr>
          <a:xfrm>
            <a:off x="2081155" y="4485645"/>
            <a:ext cx="1578077" cy="300082"/>
          </a:xfrm>
          <a:prstGeom prst="rect">
            <a:avLst/>
          </a:prstGeom>
          <a:solidFill>
            <a:srgbClr val="A5002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US" sz="1350" b="1">
                <a:solidFill>
                  <a:schemeClr val="bg1"/>
                </a:solidFill>
              </a:rPr>
              <a:t>Backup/Restore</a:t>
            </a:r>
          </a:p>
        </p:txBody>
      </p:sp>
      <p:sp>
        <p:nvSpPr>
          <p:cNvPr id="42" name="TextBox 41">
            <a:extLst>
              <a:ext uri="{FF2B5EF4-FFF2-40B4-BE49-F238E27FC236}">
                <a16:creationId xmlns:a16="http://schemas.microsoft.com/office/drawing/2014/main" id="{755840F9-F68C-3A80-F4B7-FAEEFE9293E8}"/>
              </a:ext>
            </a:extLst>
          </p:cNvPr>
          <p:cNvSpPr txBox="1"/>
          <p:nvPr/>
        </p:nvSpPr>
        <p:spPr>
          <a:xfrm>
            <a:off x="4319473" y="4485645"/>
            <a:ext cx="1631267" cy="300082"/>
          </a:xfrm>
          <a:prstGeom prst="rect">
            <a:avLst/>
          </a:prstGeom>
          <a:solidFill>
            <a:srgbClr val="A5002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sz="1350" b="1">
                <a:solidFill>
                  <a:schemeClr val="bg1"/>
                </a:solidFill>
              </a:rPr>
              <a:t>Docker Daemon</a:t>
            </a:r>
          </a:p>
        </p:txBody>
      </p:sp>
      <p:sp>
        <p:nvSpPr>
          <p:cNvPr id="47" name="TextBox 46">
            <a:extLst>
              <a:ext uri="{FF2B5EF4-FFF2-40B4-BE49-F238E27FC236}">
                <a16:creationId xmlns:a16="http://schemas.microsoft.com/office/drawing/2014/main" id="{01825B6E-5591-A74A-5A4C-78CDB51FFE98}"/>
              </a:ext>
            </a:extLst>
          </p:cNvPr>
          <p:cNvSpPr txBox="1"/>
          <p:nvPr/>
        </p:nvSpPr>
        <p:spPr>
          <a:xfrm>
            <a:off x="1716050" y="331490"/>
            <a:ext cx="5645332" cy="564674"/>
          </a:xfrm>
          <a:prstGeom prst="rect">
            <a:avLst/>
          </a:prstGeom>
          <a:noFill/>
        </p:spPr>
        <p:txBody>
          <a:bodyPr wrap="square" rtlCol="0">
            <a:spAutoFit/>
          </a:bodyPr>
          <a:lstStyle/>
          <a:p>
            <a:pPr algn="ctr"/>
            <a:r>
              <a:rPr lang="en-US" sz="3000" b="1" u="sng">
                <a:latin typeface="Times New Roman" panose="02020603050405020304" pitchFamily="18" charset="0"/>
                <a:cs typeface="Times New Roman" panose="02020603050405020304" pitchFamily="18" charset="0"/>
              </a:rPr>
              <a:t>Docker in OpenEMR</a:t>
            </a:r>
          </a:p>
        </p:txBody>
      </p:sp>
    </p:spTree>
    <p:extLst>
      <p:ext uri="{BB962C8B-B14F-4D97-AF65-F5344CB8AC3E}">
        <p14:creationId xmlns:p14="http://schemas.microsoft.com/office/powerpoint/2010/main" val="1963414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itle 1">
            <a:extLst>
              <a:ext uri="{FF2B5EF4-FFF2-40B4-BE49-F238E27FC236}">
                <a16:creationId xmlns:a16="http://schemas.microsoft.com/office/drawing/2014/main" id="{DB82AA19-9D3A-60F3-BD5C-2F9DD2D74F1F}"/>
              </a:ext>
            </a:extLst>
          </p:cNvPr>
          <p:cNvGraphicFramePr>
            <a:graphicFrameLocks noGrp="1"/>
          </p:cNvGraphicFramePr>
          <p:nvPr>
            <p:ph idx="1"/>
            <p:extLst>
              <p:ext uri="{D42A27DB-BD31-4B8C-83A1-F6EECF244321}">
                <p14:modId xmlns:p14="http://schemas.microsoft.com/office/powerpoint/2010/main" val="122352200"/>
              </p:ext>
            </p:extLst>
          </p:nvPr>
        </p:nvGraphicFramePr>
        <p:xfrm>
          <a:off x="332509" y="147782"/>
          <a:ext cx="8672946" cy="4350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99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itle 1">
            <a:extLst>
              <a:ext uri="{FF2B5EF4-FFF2-40B4-BE49-F238E27FC236}">
                <a16:creationId xmlns:a16="http://schemas.microsoft.com/office/drawing/2014/main" id="{DB82AA19-9D3A-60F3-BD5C-2F9DD2D74F1F}"/>
              </a:ext>
            </a:extLst>
          </p:cNvPr>
          <p:cNvGraphicFramePr>
            <a:graphicFrameLocks noGrp="1"/>
          </p:cNvGraphicFramePr>
          <p:nvPr>
            <p:ph idx="1"/>
          </p:nvPr>
        </p:nvGraphicFramePr>
        <p:xfrm>
          <a:off x="457191" y="498765"/>
          <a:ext cx="8229618" cy="3885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3639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DE958-BBC7-EF60-68C5-8E9D5C9820AF}"/>
              </a:ext>
            </a:extLst>
          </p:cNvPr>
          <p:cNvSpPr>
            <a:spLocks noGrp="1"/>
          </p:cNvSpPr>
          <p:nvPr>
            <p:ph type="title"/>
          </p:nvPr>
        </p:nvSpPr>
        <p:spPr>
          <a:xfrm>
            <a:off x="1536979" y="140896"/>
            <a:ext cx="5965226" cy="779318"/>
          </a:xfrm>
        </p:spPr>
        <p:txBody>
          <a:bodyPr/>
          <a:lstStyle/>
          <a:p>
            <a:pPr algn="ctr"/>
            <a:r>
              <a:rPr lang="en-GB" sz="2800" u="sng">
                <a:latin typeface="Times New Roman"/>
              </a:rPr>
              <a:t>Applying Patches</a:t>
            </a:r>
            <a:endParaRPr lang="en-US" sz="2800" u="sng">
              <a:latin typeface="Times New Roman"/>
            </a:endParaRPr>
          </a:p>
        </p:txBody>
      </p:sp>
      <p:sp>
        <p:nvSpPr>
          <p:cNvPr id="3" name="Content Placeholder 2">
            <a:extLst>
              <a:ext uri="{FF2B5EF4-FFF2-40B4-BE49-F238E27FC236}">
                <a16:creationId xmlns:a16="http://schemas.microsoft.com/office/drawing/2014/main" id="{3E065C47-2A4E-7A5D-D942-7746C50036E9}"/>
              </a:ext>
            </a:extLst>
          </p:cNvPr>
          <p:cNvSpPr>
            <a:spLocks noGrp="1"/>
          </p:cNvSpPr>
          <p:nvPr>
            <p:ph idx="1"/>
          </p:nvPr>
        </p:nvSpPr>
        <p:spPr>
          <a:xfrm>
            <a:off x="581892" y="1188068"/>
            <a:ext cx="8333218" cy="3707059"/>
          </a:xfrm>
        </p:spPr>
        <p:txBody>
          <a:bodyPr vert="horz" lIns="68580" tIns="34290" rIns="68580" bIns="34290" rtlCol="0" anchor="t">
            <a:normAutofit/>
          </a:bodyPr>
          <a:lstStyle/>
          <a:p>
            <a:pPr>
              <a:buClr>
                <a:srgbClr val="808080"/>
              </a:buClr>
              <a:buFont typeface="Wingdings"/>
              <a:buChar char="q"/>
            </a:pPr>
            <a:r>
              <a:rPr lang="en-GB" sz="1600" b="1" err="1">
                <a:latin typeface="Times New Roman"/>
              </a:rPr>
              <a:t>sudo</a:t>
            </a:r>
            <a:r>
              <a:rPr lang="en-GB" sz="1600" b="1">
                <a:latin typeface="Times New Roman"/>
              </a:rPr>
              <a:t> </a:t>
            </a:r>
            <a:r>
              <a:rPr lang="en-GB" sz="1600" b="1" err="1">
                <a:latin typeface="Times New Roman"/>
              </a:rPr>
              <a:t>su</a:t>
            </a:r>
            <a:r>
              <a:rPr lang="en-GB" sz="1600" b="1">
                <a:latin typeface="Times New Roman"/>
              </a:rPr>
              <a:t> - </a:t>
            </a:r>
            <a:r>
              <a:rPr lang="en-GB" sz="1600" b="1" err="1">
                <a:latin typeface="Times New Roman"/>
              </a:rPr>
              <a:t>oemr</a:t>
            </a:r>
            <a:r>
              <a:rPr lang="en-GB" sz="1600">
                <a:solidFill>
                  <a:srgbClr val="0D0D0D"/>
                </a:solidFill>
                <a:latin typeface="Times New Roman"/>
              </a:rPr>
              <a:t>: Switch to the user "</a:t>
            </a:r>
            <a:r>
              <a:rPr lang="en-GB" sz="1600" err="1">
                <a:solidFill>
                  <a:srgbClr val="0D0D0D"/>
                </a:solidFill>
                <a:latin typeface="Times New Roman"/>
              </a:rPr>
              <a:t>oemr</a:t>
            </a:r>
            <a:r>
              <a:rPr lang="en-GB" sz="1600">
                <a:solidFill>
                  <a:srgbClr val="0D0D0D"/>
                </a:solidFill>
                <a:latin typeface="Times New Roman"/>
              </a:rPr>
              <a:t>".</a:t>
            </a:r>
            <a:endParaRPr lang="en-GB" sz="1600">
              <a:latin typeface="Times New Roman"/>
            </a:endParaRPr>
          </a:p>
          <a:p>
            <a:pPr>
              <a:buClr>
                <a:srgbClr val="808080"/>
              </a:buClr>
              <a:buFont typeface="Wingdings"/>
              <a:buChar char="q"/>
            </a:pPr>
            <a:r>
              <a:rPr lang="en-GB" sz="1600" b="1">
                <a:latin typeface="Times New Roman"/>
              </a:rPr>
              <a:t>docker </a:t>
            </a:r>
            <a:r>
              <a:rPr lang="en-GB" sz="1600" b="1" err="1">
                <a:latin typeface="Times New Roman"/>
              </a:rPr>
              <a:t>ps</a:t>
            </a:r>
            <a:r>
              <a:rPr lang="en-GB" sz="1600" b="1">
                <a:latin typeface="Times New Roman"/>
              </a:rPr>
              <a:t> -a</a:t>
            </a:r>
            <a:r>
              <a:rPr lang="en-GB" sz="1600">
                <a:solidFill>
                  <a:srgbClr val="0D0D0D"/>
                </a:solidFill>
                <a:latin typeface="Times New Roman"/>
              </a:rPr>
              <a:t>: List all Docker containers.</a:t>
            </a:r>
            <a:endParaRPr lang="en-GB" sz="1600">
              <a:latin typeface="Times New Roman"/>
            </a:endParaRPr>
          </a:p>
          <a:p>
            <a:pPr>
              <a:buClr>
                <a:srgbClr val="808080"/>
              </a:buClr>
              <a:buFont typeface="Wingdings"/>
              <a:buChar char="q"/>
            </a:pPr>
            <a:r>
              <a:rPr lang="en-GB" sz="1600" b="1">
                <a:latin typeface="Times New Roman"/>
              </a:rPr>
              <a:t>docker exec -it </a:t>
            </a:r>
            <a:r>
              <a:rPr lang="en-GB" sz="1600" b="1" err="1">
                <a:latin typeface="Times New Roman"/>
              </a:rPr>
              <a:t>openemr</a:t>
            </a:r>
            <a:r>
              <a:rPr lang="en-GB" sz="1600" b="1">
                <a:latin typeface="Times New Roman"/>
              </a:rPr>
              <a:t> /bin/</a:t>
            </a:r>
            <a:r>
              <a:rPr lang="en-GB" sz="1600" b="1" err="1">
                <a:latin typeface="Times New Roman"/>
              </a:rPr>
              <a:t>sh</a:t>
            </a:r>
            <a:r>
              <a:rPr lang="en-GB" sz="1600">
                <a:solidFill>
                  <a:srgbClr val="0D0D0D"/>
                </a:solidFill>
                <a:latin typeface="Times New Roman"/>
              </a:rPr>
              <a:t>: In this command replace "</a:t>
            </a:r>
            <a:r>
              <a:rPr lang="en-GB" sz="1600" err="1">
                <a:solidFill>
                  <a:srgbClr val="0D0D0D"/>
                </a:solidFill>
                <a:latin typeface="Times New Roman"/>
              </a:rPr>
              <a:t>openemr</a:t>
            </a:r>
            <a:r>
              <a:rPr lang="en-GB" sz="1600">
                <a:solidFill>
                  <a:srgbClr val="0D0D0D"/>
                </a:solidFill>
                <a:latin typeface="Times New Roman"/>
              </a:rPr>
              <a:t>" with its container id.</a:t>
            </a:r>
          </a:p>
          <a:p>
            <a:pPr>
              <a:buClr>
                <a:srgbClr val="808080"/>
              </a:buClr>
              <a:buFont typeface="Wingdings"/>
              <a:buChar char="q"/>
            </a:pPr>
            <a:r>
              <a:rPr lang="en-GB" sz="1600" b="1" err="1">
                <a:latin typeface="Times New Roman"/>
              </a:rPr>
              <a:t>apk</a:t>
            </a:r>
            <a:r>
              <a:rPr lang="en-GB" sz="1600" b="1">
                <a:latin typeface="Times New Roman"/>
              </a:rPr>
              <a:t> add nano</a:t>
            </a:r>
            <a:r>
              <a:rPr lang="en-GB" sz="1600">
                <a:solidFill>
                  <a:srgbClr val="0D0D0D"/>
                </a:solidFill>
                <a:latin typeface="Times New Roman"/>
              </a:rPr>
              <a:t>: Install the nano text editor if it's not already installed.</a:t>
            </a:r>
            <a:endParaRPr lang="en-GB" sz="1600">
              <a:latin typeface="Times New Roman"/>
            </a:endParaRPr>
          </a:p>
          <a:p>
            <a:pPr>
              <a:buClr>
                <a:srgbClr val="808080"/>
              </a:buClr>
              <a:buFont typeface="Wingdings"/>
              <a:buChar char="q"/>
            </a:pPr>
            <a:r>
              <a:rPr lang="en-GB" sz="1600" b="1">
                <a:latin typeface="Times New Roman"/>
              </a:rPr>
              <a:t>nano patch1.patch</a:t>
            </a:r>
            <a:r>
              <a:rPr lang="en-GB" sz="1600">
                <a:solidFill>
                  <a:srgbClr val="0D0D0D"/>
                </a:solidFill>
                <a:latin typeface="Times New Roman"/>
              </a:rPr>
              <a:t>: Open the patch file "patch1.patch" in the nano text editor.</a:t>
            </a:r>
            <a:endParaRPr lang="en-GB" sz="1600">
              <a:latin typeface="Times New Roman"/>
            </a:endParaRPr>
          </a:p>
          <a:p>
            <a:pPr>
              <a:buClr>
                <a:srgbClr val="808080"/>
              </a:buClr>
              <a:buFont typeface="Wingdings"/>
              <a:buChar char="q"/>
            </a:pPr>
            <a:r>
              <a:rPr lang="en-GB" sz="1600" b="1">
                <a:latin typeface="Times New Roman"/>
              </a:rPr>
              <a:t>patch -p1 &lt; patch1.patch</a:t>
            </a:r>
            <a:r>
              <a:rPr lang="en-GB" sz="1600">
                <a:solidFill>
                  <a:srgbClr val="0D0D0D"/>
                </a:solidFill>
                <a:latin typeface="Times New Roman"/>
              </a:rPr>
              <a:t>: Apply the changes from "patch1.patch" to the </a:t>
            </a:r>
            <a:r>
              <a:rPr lang="en-GB" sz="1600" err="1">
                <a:solidFill>
                  <a:srgbClr val="0D0D0D"/>
                </a:solidFill>
                <a:latin typeface="Times New Roman"/>
              </a:rPr>
              <a:t>OpenEMR</a:t>
            </a:r>
            <a:r>
              <a:rPr lang="en-GB" sz="1600">
                <a:solidFill>
                  <a:srgbClr val="0D0D0D"/>
                </a:solidFill>
                <a:latin typeface="Times New Roman"/>
              </a:rPr>
              <a:t> codebase.</a:t>
            </a:r>
            <a:endParaRPr lang="en-GB" sz="1600">
              <a:latin typeface="Times New Roman"/>
            </a:endParaRPr>
          </a:p>
          <a:p>
            <a:pPr>
              <a:buClr>
                <a:srgbClr val="808080"/>
              </a:buClr>
              <a:buFont typeface="Wingdings"/>
              <a:buChar char="q"/>
            </a:pPr>
            <a:r>
              <a:rPr lang="en-GB" sz="1600" b="1">
                <a:latin typeface="Times New Roman"/>
              </a:rPr>
              <a:t>nano patch2.patch</a:t>
            </a:r>
            <a:r>
              <a:rPr lang="en-GB" sz="1600">
                <a:solidFill>
                  <a:srgbClr val="0D0D0D"/>
                </a:solidFill>
                <a:latin typeface="Times New Roman"/>
              </a:rPr>
              <a:t>: Open the patch file "patch2.patch" in the nano text editor.</a:t>
            </a:r>
            <a:endParaRPr lang="en-GB" sz="1600">
              <a:latin typeface="Times New Roman"/>
            </a:endParaRPr>
          </a:p>
          <a:p>
            <a:pPr>
              <a:buClr>
                <a:srgbClr val="808080"/>
              </a:buClr>
              <a:buFont typeface="Wingdings"/>
              <a:buChar char="q"/>
            </a:pPr>
            <a:r>
              <a:rPr lang="en-GB" sz="1600" b="1">
                <a:latin typeface="Times New Roman"/>
              </a:rPr>
              <a:t>patch -p1 &lt; patch2.patch</a:t>
            </a:r>
            <a:r>
              <a:rPr lang="en-GB" sz="1600">
                <a:solidFill>
                  <a:srgbClr val="0D0D0D"/>
                </a:solidFill>
                <a:latin typeface="Times New Roman"/>
              </a:rPr>
              <a:t>: Apply the changes from "patch2.patch" to the </a:t>
            </a:r>
            <a:r>
              <a:rPr lang="en-GB" sz="1600" err="1">
                <a:solidFill>
                  <a:srgbClr val="0D0D0D"/>
                </a:solidFill>
                <a:latin typeface="Times New Roman"/>
              </a:rPr>
              <a:t>OpenEMR</a:t>
            </a:r>
            <a:r>
              <a:rPr lang="en-GB" sz="1600">
                <a:solidFill>
                  <a:srgbClr val="0D0D0D"/>
                </a:solidFill>
                <a:latin typeface="Times New Roman"/>
              </a:rPr>
              <a:t> codebase.</a:t>
            </a:r>
            <a:endParaRPr lang="en-GB" sz="1600">
              <a:latin typeface="Times New Roman"/>
            </a:endParaRPr>
          </a:p>
          <a:p>
            <a:pPr>
              <a:buClr>
                <a:srgbClr val="808080"/>
              </a:buClr>
              <a:buFont typeface="Wingdings"/>
              <a:buChar char="q"/>
            </a:pPr>
            <a:r>
              <a:rPr lang="en-GB" sz="1600" b="1">
                <a:latin typeface="Times New Roman"/>
              </a:rPr>
              <a:t>nano patch3.patch</a:t>
            </a:r>
            <a:r>
              <a:rPr lang="en-GB" sz="1600">
                <a:solidFill>
                  <a:srgbClr val="0D0D0D"/>
                </a:solidFill>
                <a:latin typeface="Times New Roman"/>
              </a:rPr>
              <a:t>: Open the patch file "patch3.patch" in the nano text editor.</a:t>
            </a:r>
            <a:endParaRPr lang="en-GB" sz="1600">
              <a:latin typeface="Times New Roman"/>
            </a:endParaRPr>
          </a:p>
          <a:p>
            <a:pPr>
              <a:buClr>
                <a:srgbClr val="808080"/>
              </a:buClr>
              <a:buFont typeface="Wingdings"/>
              <a:buChar char="q"/>
            </a:pPr>
            <a:r>
              <a:rPr lang="en-GB" sz="1600" b="1">
                <a:latin typeface="Times New Roman"/>
              </a:rPr>
              <a:t>patch -p1 &lt; patch3.patch</a:t>
            </a:r>
            <a:r>
              <a:rPr lang="en-GB" sz="1600">
                <a:solidFill>
                  <a:srgbClr val="0D0D0D"/>
                </a:solidFill>
                <a:latin typeface="Times New Roman"/>
              </a:rPr>
              <a:t>: Apply the changes from "patch3.patch" to the </a:t>
            </a:r>
            <a:r>
              <a:rPr lang="en-GB" sz="1600" err="1">
                <a:solidFill>
                  <a:srgbClr val="0D0D0D"/>
                </a:solidFill>
                <a:latin typeface="Times New Roman"/>
              </a:rPr>
              <a:t>OpenEMR</a:t>
            </a:r>
            <a:r>
              <a:rPr lang="en-GB" sz="1600">
                <a:solidFill>
                  <a:srgbClr val="0D0D0D"/>
                </a:solidFill>
                <a:latin typeface="Times New Roman"/>
              </a:rPr>
              <a:t> codebase.</a:t>
            </a:r>
            <a:endParaRPr lang="en-GB" sz="1600">
              <a:latin typeface="Times New Roman"/>
            </a:endParaRPr>
          </a:p>
        </p:txBody>
      </p:sp>
    </p:spTree>
    <p:extLst>
      <p:ext uri="{BB962C8B-B14F-4D97-AF65-F5344CB8AC3E}">
        <p14:creationId xmlns:p14="http://schemas.microsoft.com/office/powerpoint/2010/main" val="433371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8393-9D6A-043A-D0AB-87F1E03189E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BD80EFD-4CD4-F6AA-9E19-C4C043B6F6A4}"/>
              </a:ext>
            </a:extLst>
          </p:cNvPr>
          <p:cNvSpPr>
            <a:spLocks noGrp="1"/>
          </p:cNvSpPr>
          <p:nvPr>
            <p:ph type="body" sz="quarter" idx="10"/>
          </p:nvPr>
        </p:nvSpPr>
        <p:spPr>
          <a:xfrm>
            <a:off x="701962" y="535709"/>
            <a:ext cx="5597237" cy="379857"/>
          </a:xfrm>
        </p:spPr>
        <p:txBody>
          <a:bodyPr/>
          <a:lstStyle/>
          <a:p>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CLINICAL INFORMATION SYSTEMS (INFO B-535)</a:t>
            </a:r>
          </a:p>
        </p:txBody>
      </p:sp>
      <p:sp>
        <p:nvSpPr>
          <p:cNvPr id="4" name="Content Placeholder 3">
            <a:extLst>
              <a:ext uri="{FF2B5EF4-FFF2-40B4-BE49-F238E27FC236}">
                <a16:creationId xmlns:a16="http://schemas.microsoft.com/office/drawing/2014/main" id="{1B6D3FD2-DFCB-0673-3334-15D461219CF1}"/>
              </a:ext>
            </a:extLst>
          </p:cNvPr>
          <p:cNvSpPr>
            <a:spLocks noGrp="1"/>
          </p:cNvSpPr>
          <p:nvPr>
            <p:ph idx="1"/>
          </p:nvPr>
        </p:nvSpPr>
        <p:spPr>
          <a:xfrm>
            <a:off x="701962" y="1136073"/>
            <a:ext cx="8155711" cy="3214254"/>
          </a:xfrm>
        </p:spPr>
        <p:txBody>
          <a:bodyPr lIns="91440" tIns="45720" rIns="91440" bIns="45720" rtlCol="0" anchor="t">
            <a:noAutofit/>
          </a:bodyPr>
          <a:lstStyle/>
          <a:p>
            <a:pPr marL="0" marR="0" indent="0">
              <a:lnSpc>
                <a:spcPct val="107000"/>
              </a:lnSpc>
              <a:spcBef>
                <a:spcPts val="0"/>
              </a:spcBef>
              <a:spcAft>
                <a:spcPts val="800"/>
              </a:spcAft>
              <a:buNone/>
            </a:pPr>
            <a:r>
              <a:rPr lang="en-US" sz="1600" u="sng"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COURSE OVERVIEW:</a:t>
            </a:r>
          </a:p>
          <a:p>
            <a:pPr marL="0" marR="0" indent="0">
              <a:spcBef>
                <a:spcPts val="0"/>
              </a:spcBef>
              <a:spcAft>
                <a:spcPts val="800"/>
              </a:spcAft>
              <a:buNone/>
            </a:pPr>
            <a:endParaRPr lang="en-US" sz="1600" u="sng" kern="1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nSpc>
                <a:spcPct val="107000"/>
              </a:lnSpc>
              <a:spcBef>
                <a:spcPts val="0"/>
              </a:spcBef>
              <a:spcAft>
                <a:spcPts val="800"/>
              </a:spcAft>
              <a:buFont typeface="Wingdings" pitchFamily="2" charset="2"/>
              <a:buChar char="q"/>
            </a:pPr>
            <a:r>
              <a:rPr lang="en-US" sz="16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The Clinical Information Systems course is a comprehensive online graduate program designed to equip students with essential knowledge and skills in healthcare informatics. </a:t>
            </a:r>
          </a:p>
          <a:p>
            <a:pPr marL="285750" marR="0" indent="-285750">
              <a:lnSpc>
                <a:spcPct val="107000"/>
              </a:lnSpc>
              <a:spcBef>
                <a:spcPts val="0"/>
              </a:spcBef>
              <a:spcAft>
                <a:spcPts val="800"/>
              </a:spcAft>
              <a:buFont typeface="Wingdings" pitchFamily="2" charset="2"/>
              <a:buChar char="q"/>
            </a:pPr>
            <a:r>
              <a:rPr lang="en-US" sz="16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Spanning sixteen weeks, this course covers key topics such as human-computer interfaces, systems design, healthcare decision support, and the integration and evaluation of clinical information systems. </a:t>
            </a:r>
          </a:p>
          <a:p>
            <a:pPr marL="285750" marR="0" indent="-285750">
              <a:lnSpc>
                <a:spcPct val="107000"/>
              </a:lnSpc>
              <a:spcBef>
                <a:spcPts val="0"/>
              </a:spcBef>
              <a:spcAft>
                <a:spcPts val="800"/>
              </a:spcAft>
              <a:buFont typeface="Wingdings" pitchFamily="2" charset="2"/>
              <a:buChar char="q"/>
            </a:pPr>
            <a:r>
              <a:rPr lang="en-US" sz="16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This course prepares students for real-world applications, enabling them to analyze, assess, and apply informatics solutions effectively in their future careers as health informatics professionals.</a:t>
            </a:r>
          </a:p>
          <a:p>
            <a:pPr marL="0" indent="0">
              <a:buNone/>
            </a:pP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147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651F4-6CFB-C283-6986-E16C860EB020}"/>
              </a:ext>
            </a:extLst>
          </p:cNvPr>
          <p:cNvSpPr>
            <a:spLocks noGrp="1"/>
          </p:cNvSpPr>
          <p:nvPr>
            <p:ph type="title"/>
          </p:nvPr>
        </p:nvSpPr>
        <p:spPr>
          <a:xfrm>
            <a:off x="525305" y="328005"/>
            <a:ext cx="4560579" cy="779318"/>
          </a:xfrm>
        </p:spPr>
        <p:txBody>
          <a:bodyPr/>
          <a:lstStyle/>
          <a:p>
            <a:r>
              <a:rPr lang="en-US"/>
              <a:t>TEST AUTOMATION</a:t>
            </a:r>
          </a:p>
        </p:txBody>
      </p:sp>
      <p:sp>
        <p:nvSpPr>
          <p:cNvPr id="3" name="Content Placeholder 2">
            <a:extLst>
              <a:ext uri="{FF2B5EF4-FFF2-40B4-BE49-F238E27FC236}">
                <a16:creationId xmlns:a16="http://schemas.microsoft.com/office/drawing/2014/main" id="{B6B7E6C4-43C8-48F5-66D8-9DAC9C40656C}"/>
              </a:ext>
            </a:extLst>
          </p:cNvPr>
          <p:cNvSpPr>
            <a:spLocks noGrp="1"/>
          </p:cNvSpPr>
          <p:nvPr>
            <p:ph idx="1"/>
          </p:nvPr>
        </p:nvSpPr>
        <p:spPr>
          <a:xfrm>
            <a:off x="473351" y="1104425"/>
            <a:ext cx="8655989" cy="3698289"/>
          </a:xfrm>
        </p:spPr>
        <p:txBody>
          <a:bodyPr vert="horz" lIns="91440" tIns="45720" rIns="91440" bIns="45720" rtlCol="0" anchor="t">
            <a:normAutofit/>
          </a:bodyPr>
          <a:lstStyle/>
          <a:p>
            <a:pPr>
              <a:buFont typeface="Wingdings"/>
              <a:buChar char="q"/>
            </a:pPr>
            <a:r>
              <a:rPr lang="en-US"/>
              <a:t>To improve the quality and reliability of </a:t>
            </a:r>
            <a:r>
              <a:rPr lang="en-US" err="1"/>
              <a:t>OpenEMR</a:t>
            </a:r>
            <a:r>
              <a:rPr lang="en-US"/>
              <a:t>, we are working on automating our testing processes.</a:t>
            </a:r>
          </a:p>
          <a:p>
            <a:pPr>
              <a:buFont typeface="Wingdings"/>
              <a:buChar char="q"/>
            </a:pPr>
            <a:endParaRPr lang="en-US"/>
          </a:p>
          <a:p>
            <a:pPr marL="0" indent="0">
              <a:spcBef>
                <a:spcPts val="20"/>
              </a:spcBef>
              <a:buNone/>
            </a:pPr>
            <a:r>
              <a:rPr lang="en-US" b="1"/>
              <a:t>Tools and Environment: </a:t>
            </a:r>
          </a:p>
          <a:p>
            <a:pPr marL="556895" lvl="1" indent="-213995">
              <a:buFont typeface="Wingdings"/>
              <a:buChar char="q"/>
            </a:pPr>
            <a:r>
              <a:rPr lang="en-US" u="sng"/>
              <a:t>Development Platform: </a:t>
            </a:r>
            <a:r>
              <a:rPr lang="en-US"/>
              <a:t>IntelliJ IDEA with PyCharm plugin.</a:t>
            </a:r>
          </a:p>
          <a:p>
            <a:pPr marL="556895" lvl="1" indent="-213995">
              <a:buFont typeface="Wingdings"/>
              <a:buChar char="q"/>
            </a:pPr>
            <a:r>
              <a:rPr lang="en-US" u="sng"/>
              <a:t>Languages and Libraries:</a:t>
            </a:r>
            <a:r>
              <a:rPr lang="en-US"/>
              <a:t> Python, Selenium WebDriver, Requests library.</a:t>
            </a:r>
          </a:p>
          <a:p>
            <a:pPr marL="556895" lvl="1" indent="-213995">
              <a:buFont typeface="Wingdings"/>
              <a:buChar char="q"/>
            </a:pPr>
            <a:r>
              <a:rPr lang="en-US" u="sng"/>
              <a:t>Focus</a:t>
            </a:r>
            <a:r>
              <a:rPr lang="en-US"/>
              <a:t>: Leverage Python's flexibility for dynamic test script development.</a:t>
            </a:r>
          </a:p>
          <a:p>
            <a:pPr marL="342900" lvl="1" indent="0">
              <a:buNone/>
            </a:pPr>
            <a:endParaRPr lang="en-US"/>
          </a:p>
          <a:p>
            <a:pPr marL="0" indent="0">
              <a:spcBef>
                <a:spcPts val="20"/>
              </a:spcBef>
              <a:buNone/>
            </a:pPr>
            <a:r>
              <a:rPr lang="en-US" b="1"/>
              <a:t>Automated Tests Implemented:</a:t>
            </a:r>
          </a:p>
          <a:p>
            <a:pPr marL="556895" indent="-213995">
              <a:buFont typeface="Wingdings"/>
              <a:buChar char="q"/>
            </a:pPr>
            <a:r>
              <a:rPr lang="en-US" u="sng"/>
              <a:t>Login Verification:</a:t>
            </a:r>
            <a:r>
              <a:rPr lang="en-US"/>
              <a:t> Ensures users can log in with valid credentials and are directed to the appropriate landing page.</a:t>
            </a:r>
          </a:p>
          <a:p>
            <a:pPr marL="556895" lvl="1" indent="-213995">
              <a:buFont typeface="Wingdings"/>
              <a:buChar char="q"/>
            </a:pPr>
            <a:r>
              <a:rPr lang="en-US" u="sng"/>
              <a:t>Patient Search:</a:t>
            </a:r>
            <a:r>
              <a:rPr lang="en-US"/>
              <a:t> Validates the accuracy of patient search results within the system.</a:t>
            </a:r>
          </a:p>
          <a:p>
            <a:pPr marL="556895" lvl="1" indent="-213995">
              <a:buFont typeface="Wingdings"/>
              <a:buChar char="q"/>
            </a:pPr>
            <a:r>
              <a:rPr lang="en-US" u="sng"/>
              <a:t>Vital Results Navigation:</a:t>
            </a:r>
            <a:r>
              <a:rPr lang="en-US"/>
              <a:t> Confirms the ability to navigate to and display a patient's vital statistics.</a:t>
            </a:r>
          </a:p>
          <a:p>
            <a:pPr marL="0" indent="0">
              <a:buNone/>
            </a:pPr>
            <a:endParaRPr lang="en-US"/>
          </a:p>
          <a:p>
            <a:pPr marL="0" indent="0">
              <a:buNone/>
            </a:pPr>
            <a:r>
              <a:rPr lang="en-US"/>
              <a:t>Our commitment to automating the testing process for </a:t>
            </a:r>
            <a:r>
              <a:rPr lang="en-US" err="1"/>
              <a:t>OpenEMR</a:t>
            </a:r>
            <a:r>
              <a:rPr lang="en-US"/>
              <a:t> underscores our dedication to improving healthcare IT solutions through quality assurance and innovation.</a:t>
            </a:r>
          </a:p>
          <a:p>
            <a:pPr>
              <a:buFont typeface="Wingdings"/>
              <a:buChar char="q"/>
            </a:pPr>
            <a:endParaRPr lang="en-US"/>
          </a:p>
          <a:p>
            <a:pPr>
              <a:buFont typeface="Wingdings"/>
              <a:buChar char="q"/>
            </a:pPr>
            <a:endParaRPr lang="en-US"/>
          </a:p>
          <a:p>
            <a:pPr>
              <a:buFont typeface="Wingdings"/>
              <a:buChar char="q"/>
            </a:pPr>
            <a:endParaRPr lang="en-US"/>
          </a:p>
        </p:txBody>
      </p:sp>
    </p:spTree>
    <p:extLst>
      <p:ext uri="{BB962C8B-B14F-4D97-AF65-F5344CB8AC3E}">
        <p14:creationId xmlns:p14="http://schemas.microsoft.com/office/powerpoint/2010/main" val="2842705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EC095-B128-A310-8D8F-D9076B116B83}"/>
              </a:ext>
            </a:extLst>
          </p:cNvPr>
          <p:cNvSpPr>
            <a:spLocks noGrp="1"/>
          </p:cNvSpPr>
          <p:nvPr>
            <p:ph idx="1"/>
          </p:nvPr>
        </p:nvSpPr>
        <p:spPr>
          <a:xfrm>
            <a:off x="616527" y="810424"/>
            <a:ext cx="7502237" cy="2172922"/>
          </a:xfrm>
        </p:spPr>
        <p:txBody>
          <a:bodyPr>
            <a:noAutofit/>
          </a:bodyPr>
          <a:lstStyle/>
          <a:p>
            <a:pPr marL="0" indent="0" algn="just">
              <a:lnSpc>
                <a:spcPct val="120000"/>
              </a:lnSpc>
              <a:buNone/>
            </a:pPr>
            <a:r>
              <a:rPr lang="en-US" sz="1500" kern="1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Last Slide----</a:t>
            </a:r>
          </a:p>
          <a:p>
            <a:pPr marL="0" indent="0" algn="just">
              <a:lnSpc>
                <a:spcPct val="120000"/>
              </a:lnSpc>
              <a:buNone/>
            </a:pPr>
            <a:endParaRPr lang="en-US" sz="1500" kern="1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20000"/>
              </a:lnSpc>
              <a:buNone/>
            </a:pPr>
            <a:endParaRPr lang="en-US" sz="1500" kern="1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rtl="0"/>
            <a:r>
              <a:rPr lang="en-US">
                <a:latin typeface="Times New Roman" panose="02020603050405020304" pitchFamily="18" charset="0"/>
                <a:cs typeface="Times New Roman" panose="02020603050405020304" pitchFamily="18" charset="0"/>
              </a:rPr>
              <a:t>Website - </a:t>
            </a:r>
            <a:r>
              <a:rPr lang="en-US">
                <a:latin typeface="Times New Roman" panose="02020603050405020304" pitchFamily="18" charset="0"/>
                <a:cs typeface="Times New Roman" panose="02020603050405020304" pitchFamily="18" charset="0"/>
                <a:hlinkClick r:id="rId2" tooltip="https://www.open-emr.org/"/>
              </a:rPr>
              <a:t>https://www.open-emr.org/</a:t>
            </a:r>
            <a:endParaRPr lang="en-US">
              <a:latin typeface="Times New Roman" panose="02020603050405020304" pitchFamily="18" charset="0"/>
              <a:cs typeface="Times New Roman" panose="02020603050405020304" pitchFamily="18" charset="0"/>
            </a:endParaRPr>
          </a:p>
          <a:p>
            <a:pPr rtl="0"/>
            <a:r>
              <a:rPr lang="en-US">
                <a:latin typeface="Times New Roman" panose="02020603050405020304" pitchFamily="18" charset="0"/>
                <a:cs typeface="Times New Roman" panose="02020603050405020304" pitchFamily="18" charset="0"/>
              </a:rPr>
              <a:t>Main repo - </a:t>
            </a:r>
            <a:r>
              <a:rPr lang="en-US">
                <a:latin typeface="Times New Roman" panose="02020603050405020304" pitchFamily="18" charset="0"/>
                <a:cs typeface="Times New Roman" panose="02020603050405020304" pitchFamily="18" charset="0"/>
                <a:hlinkClick r:id="rId3" tooltip="https://github.com/openemr/openemr"/>
              </a:rPr>
              <a:t>https://github.com/openemr/openemr</a:t>
            </a:r>
            <a:endParaRPr lang="en-US">
              <a:latin typeface="Times New Roman" panose="02020603050405020304" pitchFamily="18" charset="0"/>
              <a:cs typeface="Times New Roman" panose="02020603050405020304" pitchFamily="18" charset="0"/>
            </a:endParaRPr>
          </a:p>
          <a:p>
            <a:pPr rtl="0"/>
            <a:r>
              <a:rPr lang="en-US">
                <a:latin typeface="Times New Roman" panose="02020603050405020304" pitchFamily="18" charset="0"/>
                <a:cs typeface="Times New Roman" panose="02020603050405020304" pitchFamily="18" charset="0"/>
              </a:rPr>
              <a:t>Our repo - </a:t>
            </a:r>
            <a:r>
              <a:rPr lang="en-US">
                <a:latin typeface="Times New Roman" panose="02020603050405020304" pitchFamily="18" charset="0"/>
                <a:cs typeface="Times New Roman" panose="02020603050405020304" pitchFamily="18" charset="0"/>
                <a:hlinkClick r:id="rId4" tooltip="https://github.com/iupui-soic/openemr"/>
              </a:rPr>
              <a:t>https://github.com/iupui-soic/openemr</a:t>
            </a:r>
            <a:endParaRPr lang="en-US">
              <a:latin typeface="Times New Roman" panose="02020603050405020304" pitchFamily="18" charset="0"/>
              <a:cs typeface="Times New Roman" panose="02020603050405020304" pitchFamily="18" charset="0"/>
            </a:endParaRPr>
          </a:p>
          <a:p>
            <a:pPr rtl="0"/>
            <a:r>
              <a:rPr lang="en-US">
                <a:latin typeface="Times New Roman" panose="02020603050405020304" pitchFamily="18" charset="0"/>
                <a:cs typeface="Times New Roman" panose="02020603050405020304" pitchFamily="18" charset="0"/>
              </a:rPr>
              <a:t>ONC 2015 Cures Update Certified - </a:t>
            </a:r>
            <a:r>
              <a:rPr lang="en-US">
                <a:latin typeface="Times New Roman" panose="02020603050405020304" pitchFamily="18" charset="0"/>
                <a:cs typeface="Times New Roman" panose="02020603050405020304" pitchFamily="18" charset="0"/>
                <a:hlinkClick r:id="rId5" tooltip="https://www.open-emr.org/blog/openemr-achieves-onc-2015-cures-update-certification-with-groundbreaking-release-70/"/>
              </a:rPr>
              <a:t>https://www.open-emr.org/blog/openemr-achieves-onc-2015-cures-update-certification-with-groundbreaking-release-70/</a:t>
            </a:r>
            <a:endParaRPr lang="en-US">
              <a:latin typeface="Times New Roman" panose="02020603050405020304" pitchFamily="18" charset="0"/>
              <a:cs typeface="Times New Roman" panose="02020603050405020304" pitchFamily="18" charset="0"/>
            </a:endParaRPr>
          </a:p>
          <a:p>
            <a:pPr marL="0" indent="0" algn="just">
              <a:lnSpc>
                <a:spcPct val="120000"/>
              </a:lnSpc>
              <a:buNone/>
            </a:pPr>
            <a:endParaRPr lang="en-US" sz="1500" kern="1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20000"/>
              </a:lnSpc>
              <a:buNone/>
            </a:pPr>
            <a:endParaRPr lang="en-US" sz="1500" kern="10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500"/>
          </a:p>
        </p:txBody>
      </p:sp>
    </p:spTree>
    <p:extLst>
      <p:ext uri="{BB962C8B-B14F-4D97-AF65-F5344CB8AC3E}">
        <p14:creationId xmlns:p14="http://schemas.microsoft.com/office/powerpoint/2010/main" val="2835467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6323-F674-8143-EC25-7FAA5A65B2E1}"/>
              </a:ext>
            </a:extLst>
          </p:cNvPr>
          <p:cNvSpPr>
            <a:spLocks noGrp="1"/>
          </p:cNvSpPr>
          <p:nvPr>
            <p:ph type="title"/>
          </p:nvPr>
        </p:nvSpPr>
        <p:spPr>
          <a:xfrm>
            <a:off x="1536979" y="184219"/>
            <a:ext cx="5787014" cy="779318"/>
          </a:xfrm>
        </p:spPr>
        <p:txBody>
          <a:bodyPr/>
          <a:lstStyle/>
          <a:p>
            <a:pPr algn="ctr"/>
            <a:r>
              <a:rPr lang="en-US" sz="3000" u="sng">
                <a:solidFill>
                  <a:schemeClr val="tx1"/>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0F40AA7-61ED-FFE8-D5E1-BB8826B164A0}"/>
              </a:ext>
            </a:extLst>
          </p:cNvPr>
          <p:cNvSpPr>
            <a:spLocks noGrp="1"/>
          </p:cNvSpPr>
          <p:nvPr>
            <p:ph idx="1"/>
          </p:nvPr>
        </p:nvSpPr>
        <p:spPr>
          <a:xfrm>
            <a:off x="1536978" y="963538"/>
            <a:ext cx="6877349" cy="3881024"/>
          </a:xfrm>
        </p:spPr>
        <p:txBody>
          <a:bodyPr>
            <a:normAutofit/>
          </a:bodyPr>
          <a:lstStyle/>
          <a:p>
            <a:pPr marL="0" indent="0">
              <a:buNone/>
            </a:pPr>
            <a:r>
              <a:rPr lang="en-US">
                <a:solidFill>
                  <a:schemeClr val="tx1"/>
                </a:solidFill>
                <a:latin typeface="Times New Roman" panose="02020603050405020304" pitchFamily="18" charset="0"/>
                <a:ea typeface="Times New Roman" panose="02020603050405020304" pitchFamily="18" charset="0"/>
              </a:rPr>
              <a:t>Blumenthal, D. (2009). Stimulating the Adoption of Health Information Technology. </a:t>
            </a:r>
            <a:r>
              <a:rPr lang="en-US" i="1">
                <a:solidFill>
                  <a:schemeClr val="tx1"/>
                </a:solidFill>
                <a:latin typeface="Times New Roman" panose="02020603050405020304" pitchFamily="18" charset="0"/>
                <a:ea typeface="Times New Roman" panose="02020603050405020304" pitchFamily="18" charset="0"/>
              </a:rPr>
              <a:t>New</a:t>
            </a:r>
          </a:p>
          <a:p>
            <a:pPr marL="0" indent="0">
              <a:buNone/>
            </a:pPr>
            <a:r>
              <a:rPr lang="en-US" i="1">
                <a:solidFill>
                  <a:schemeClr val="tx1"/>
                </a:solidFill>
                <a:latin typeface="Times New Roman" panose="02020603050405020304" pitchFamily="18" charset="0"/>
                <a:ea typeface="Times New Roman" panose="02020603050405020304" pitchFamily="18" charset="0"/>
              </a:rPr>
              <a:t>            England Journal of Medicine</a:t>
            </a:r>
            <a:r>
              <a:rPr lang="en-US">
                <a:solidFill>
                  <a:schemeClr val="tx1"/>
                </a:solidFill>
                <a:latin typeface="Times New Roman" panose="02020603050405020304" pitchFamily="18" charset="0"/>
                <a:ea typeface="Times New Roman" panose="02020603050405020304" pitchFamily="18" charset="0"/>
              </a:rPr>
              <a:t>, </a:t>
            </a:r>
            <a:r>
              <a:rPr lang="en-US" i="1">
                <a:solidFill>
                  <a:schemeClr val="tx1"/>
                </a:solidFill>
                <a:latin typeface="Times New Roman" panose="02020603050405020304" pitchFamily="18" charset="0"/>
                <a:ea typeface="Times New Roman" panose="02020603050405020304" pitchFamily="18" charset="0"/>
              </a:rPr>
              <a:t>360</a:t>
            </a:r>
            <a:r>
              <a:rPr lang="en-US">
                <a:solidFill>
                  <a:schemeClr val="tx1"/>
                </a:solidFill>
                <a:latin typeface="Times New Roman" panose="02020603050405020304" pitchFamily="18" charset="0"/>
                <a:ea typeface="Times New Roman" panose="02020603050405020304" pitchFamily="18" charset="0"/>
              </a:rPr>
              <a:t>(15), 1477–1479. </a:t>
            </a:r>
          </a:p>
          <a:p>
            <a:pPr marL="0" indent="0">
              <a:buNone/>
            </a:pPr>
            <a:r>
              <a:rPr lang="en-US">
                <a:solidFill>
                  <a:schemeClr val="tx1"/>
                </a:solidFill>
                <a:latin typeface="Times New Roman" panose="02020603050405020304" pitchFamily="18" charset="0"/>
                <a:ea typeface="Times New Roman" panose="02020603050405020304" pitchFamily="18" charset="0"/>
              </a:rPr>
              <a:t>            https://doi.org/10.1056/nejmp0901592</a:t>
            </a:r>
          </a:p>
          <a:p>
            <a:pPr marL="0" indent="0">
              <a:buNone/>
            </a:pPr>
            <a:endParaRPr lang="en-US">
              <a:solidFill>
                <a:schemeClr val="tx1"/>
              </a:solidFill>
              <a:latin typeface="Times New Roman" panose="02020603050405020304" pitchFamily="18" charset="0"/>
              <a:ea typeface="Times New Roman" panose="02020603050405020304" pitchFamily="18" charset="0"/>
            </a:endParaRPr>
          </a:p>
          <a:p>
            <a:pPr marL="0" indent="0">
              <a:buNone/>
            </a:pPr>
            <a:r>
              <a:rPr lang="en-US">
                <a:solidFill>
                  <a:schemeClr val="tx1"/>
                </a:solidFill>
                <a:latin typeface="Times New Roman" panose="02020603050405020304" pitchFamily="18" charset="0"/>
                <a:ea typeface="Times New Roman" panose="02020603050405020304" pitchFamily="18" charset="0"/>
              </a:rPr>
              <a:t>Docker. (n.d.). </a:t>
            </a:r>
            <a:r>
              <a:rPr lang="en-US" i="1">
                <a:solidFill>
                  <a:schemeClr val="tx1"/>
                </a:solidFill>
                <a:latin typeface="Times New Roman" panose="02020603050405020304" pitchFamily="18" charset="0"/>
                <a:ea typeface="Times New Roman" panose="02020603050405020304" pitchFamily="18" charset="0"/>
              </a:rPr>
              <a:t>Get started</a:t>
            </a:r>
            <a:r>
              <a:rPr lang="en-US">
                <a:solidFill>
                  <a:schemeClr val="tx1"/>
                </a:solidFill>
                <a:latin typeface="Times New Roman" panose="02020603050405020304" pitchFamily="18" charset="0"/>
                <a:ea typeface="Times New Roman" panose="02020603050405020304" pitchFamily="18" charset="0"/>
              </a:rPr>
              <a:t>. Docker Documentation. https://docs.docker.com/get-</a:t>
            </a:r>
          </a:p>
          <a:p>
            <a:pPr marL="0" indent="0">
              <a:buNone/>
            </a:pPr>
            <a:r>
              <a:rPr lang="en-US">
                <a:solidFill>
                  <a:schemeClr val="tx1"/>
                </a:solidFill>
                <a:latin typeface="Times New Roman" panose="02020603050405020304" pitchFamily="18" charset="0"/>
                <a:ea typeface="Times New Roman" panose="02020603050405020304" pitchFamily="18" charset="0"/>
              </a:rPr>
              <a:t>            started/overview/</a:t>
            </a:r>
          </a:p>
          <a:p>
            <a:pPr marL="0" indent="0">
              <a:buNone/>
            </a:pPr>
            <a:endParaRPr lang="en-US">
              <a:solidFill>
                <a:schemeClr val="tx1"/>
              </a:solidFill>
              <a:latin typeface="Times New Roman" panose="02020603050405020304" pitchFamily="18" charset="0"/>
              <a:ea typeface="Times New Roman" panose="02020603050405020304" pitchFamily="18" charset="0"/>
            </a:endParaRPr>
          </a:p>
          <a:p>
            <a:pPr marL="0" indent="0">
              <a:buNone/>
            </a:pPr>
            <a:r>
              <a:rPr lang="en-US">
                <a:solidFill>
                  <a:schemeClr val="tx1"/>
                </a:solidFill>
                <a:latin typeface="Times New Roman" panose="02020603050405020304" pitchFamily="18" charset="0"/>
                <a:ea typeface="Times New Roman" panose="02020603050405020304" pitchFamily="18" charset="0"/>
              </a:rPr>
              <a:t>Garrett, P., &amp; Seidman, J. (2011). </a:t>
            </a:r>
            <a:r>
              <a:rPr lang="en-US" i="1">
                <a:solidFill>
                  <a:schemeClr val="tx1"/>
                </a:solidFill>
                <a:latin typeface="Times New Roman" panose="02020603050405020304" pitchFamily="18" charset="0"/>
                <a:ea typeface="Times New Roman" panose="02020603050405020304" pitchFamily="18" charset="0"/>
              </a:rPr>
              <a:t>EMR vs EHR – What is the Difference?</a:t>
            </a:r>
            <a:r>
              <a:rPr lang="en-US">
                <a:solidFill>
                  <a:schemeClr val="tx1"/>
                </a:solidFill>
                <a:latin typeface="Times New Roman" panose="02020603050405020304" pitchFamily="18" charset="0"/>
                <a:ea typeface="Times New Roman" panose="02020603050405020304" pitchFamily="18" charset="0"/>
              </a:rPr>
              <a:t> Health IT Buzz.</a:t>
            </a:r>
          </a:p>
          <a:p>
            <a:pPr marL="0" indent="0">
              <a:buNone/>
            </a:pPr>
            <a:r>
              <a:rPr lang="en-US">
                <a:solidFill>
                  <a:schemeClr val="tx1"/>
                </a:solidFill>
                <a:latin typeface="Times New Roman" panose="02020603050405020304" pitchFamily="18" charset="0"/>
                <a:ea typeface="Times New Roman" panose="02020603050405020304" pitchFamily="18" charset="0"/>
              </a:rPr>
              <a:t>            https://www.healthit.gov/buzz-blog/electronic-health-and-medical-records/emr-vs-ehr-</a:t>
            </a:r>
          </a:p>
          <a:p>
            <a:pPr marL="0" indent="0">
              <a:buNone/>
            </a:pPr>
            <a:r>
              <a:rPr lang="en-US">
                <a:solidFill>
                  <a:schemeClr val="tx1"/>
                </a:solidFill>
                <a:latin typeface="Times New Roman" panose="02020603050405020304" pitchFamily="18" charset="0"/>
              </a:rPr>
              <a:t>            </a:t>
            </a:r>
            <a:r>
              <a:rPr lang="en-US">
                <a:solidFill>
                  <a:schemeClr val="tx1"/>
                </a:solidFill>
                <a:latin typeface="Times New Roman" panose="02020603050405020304" pitchFamily="18" charset="0"/>
                <a:ea typeface="Times New Roman" panose="02020603050405020304" pitchFamily="18" charset="0"/>
              </a:rPr>
              <a:t>difference/</a:t>
            </a:r>
          </a:p>
          <a:p>
            <a:pPr marL="0" indent="0">
              <a:buNone/>
            </a:pPr>
            <a:endParaRPr lang="en-US">
              <a:solidFill>
                <a:schemeClr val="tx1"/>
              </a:solidFill>
              <a:latin typeface="Times New Roman" panose="02020603050405020304" pitchFamily="18" charset="0"/>
              <a:ea typeface="Times New Roman" panose="02020603050405020304" pitchFamily="18" charset="0"/>
            </a:endParaRPr>
          </a:p>
          <a:p>
            <a:pPr marL="0" indent="0">
              <a:buNone/>
            </a:pPr>
            <a:r>
              <a:rPr lang="en-US" err="1">
                <a:solidFill>
                  <a:schemeClr val="tx1"/>
                </a:solidFill>
                <a:latin typeface="Times New Roman" panose="02020603050405020304" pitchFamily="18" charset="0"/>
                <a:ea typeface="Times New Roman" panose="02020603050405020304" pitchFamily="18" charset="0"/>
              </a:rPr>
              <a:t>Khairat</a:t>
            </a:r>
            <a:r>
              <a:rPr lang="en-US">
                <a:solidFill>
                  <a:schemeClr val="tx1"/>
                </a:solidFill>
                <a:latin typeface="Times New Roman" panose="02020603050405020304" pitchFamily="18" charset="0"/>
                <a:ea typeface="Times New Roman" panose="02020603050405020304" pitchFamily="18" charset="0"/>
              </a:rPr>
              <a:t>, S., Coleman, G. C., </a:t>
            </a:r>
            <a:r>
              <a:rPr lang="en-US" err="1">
                <a:solidFill>
                  <a:schemeClr val="tx1"/>
                </a:solidFill>
                <a:latin typeface="Times New Roman" panose="02020603050405020304" pitchFamily="18" charset="0"/>
                <a:ea typeface="Times New Roman" panose="02020603050405020304" pitchFamily="18" charset="0"/>
              </a:rPr>
              <a:t>Russomagno</a:t>
            </a:r>
            <a:r>
              <a:rPr lang="en-US">
                <a:solidFill>
                  <a:schemeClr val="tx1"/>
                </a:solidFill>
                <a:latin typeface="Times New Roman" panose="02020603050405020304" pitchFamily="18" charset="0"/>
                <a:ea typeface="Times New Roman" panose="02020603050405020304" pitchFamily="18" charset="0"/>
              </a:rPr>
              <a:t>, S., &amp; </a:t>
            </a:r>
            <a:r>
              <a:rPr lang="en-US" err="1">
                <a:solidFill>
                  <a:schemeClr val="tx1"/>
                </a:solidFill>
                <a:latin typeface="Times New Roman" panose="02020603050405020304" pitchFamily="18" charset="0"/>
                <a:ea typeface="Times New Roman" panose="02020603050405020304" pitchFamily="18" charset="0"/>
              </a:rPr>
              <a:t>Gotz</a:t>
            </a:r>
            <a:r>
              <a:rPr lang="en-US">
                <a:solidFill>
                  <a:schemeClr val="tx1"/>
                </a:solidFill>
                <a:latin typeface="Times New Roman" panose="02020603050405020304" pitchFamily="18" charset="0"/>
                <a:ea typeface="Times New Roman" panose="02020603050405020304" pitchFamily="18" charset="0"/>
              </a:rPr>
              <a:t>, D. (2018). Assessing the Status Quo of </a:t>
            </a:r>
          </a:p>
          <a:p>
            <a:pPr marL="0" indent="0">
              <a:buNone/>
            </a:pPr>
            <a:r>
              <a:rPr lang="en-US">
                <a:solidFill>
                  <a:schemeClr val="tx1"/>
                </a:solidFill>
                <a:latin typeface="Times New Roman" panose="02020603050405020304" pitchFamily="18" charset="0"/>
                <a:ea typeface="Times New Roman" panose="02020603050405020304" pitchFamily="18" charset="0"/>
              </a:rPr>
              <a:t>            EHR Accessibility, Usability, and Knowledge Dissemination. </a:t>
            </a:r>
            <a:r>
              <a:rPr lang="en-US" i="1">
                <a:solidFill>
                  <a:schemeClr val="tx1"/>
                </a:solidFill>
                <a:latin typeface="Times New Roman" panose="02020603050405020304" pitchFamily="18" charset="0"/>
                <a:ea typeface="Times New Roman" panose="02020603050405020304" pitchFamily="18" charset="0"/>
              </a:rPr>
              <a:t>EGEMS</a:t>
            </a:r>
            <a:r>
              <a:rPr lang="en-US"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b="0" i="1">
                <a:solidFill>
                  <a:schemeClr val="tx1"/>
                </a:solidFill>
                <a:effectLst/>
                <a:latin typeface="Times New Roman" panose="02020603050405020304" pitchFamily="18" charset="0"/>
                <a:cs typeface="Times New Roman" panose="02020603050405020304" pitchFamily="18" charset="0"/>
              </a:rPr>
              <a:t>(Washington, </a:t>
            </a:r>
            <a:endPar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b="0" i="1">
                <a:solidFill>
                  <a:schemeClr val="tx1"/>
                </a:solidFill>
                <a:effectLst/>
                <a:latin typeface="Times New Roman" panose="02020603050405020304" pitchFamily="18" charset="0"/>
                <a:cs typeface="Times New Roman" panose="02020603050405020304" pitchFamily="18" charset="0"/>
              </a:rPr>
              <a:t>DC)</a:t>
            </a:r>
            <a:r>
              <a:rPr lang="en-US" b="0" i="0">
                <a:solidFill>
                  <a:schemeClr val="tx1"/>
                </a:solidFill>
                <a:effectLst/>
                <a:latin typeface="Times New Roman" panose="02020603050405020304" pitchFamily="18" charset="0"/>
                <a:cs typeface="Times New Roman" panose="02020603050405020304" pitchFamily="18" charset="0"/>
              </a:rPr>
              <a:t>, </a:t>
            </a:r>
            <a:r>
              <a:rPr lang="en-US" b="0" i="1">
                <a:solidFill>
                  <a:schemeClr val="tx1"/>
                </a:solidFill>
                <a:effectLst/>
                <a:latin typeface="Times New Roman" panose="02020603050405020304" pitchFamily="18" charset="0"/>
                <a:cs typeface="Times New Roman" panose="02020603050405020304" pitchFamily="18" charset="0"/>
              </a:rPr>
              <a:t>6 </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solidFill>
                  <a:schemeClr val="tx1"/>
                </a:solidFill>
                <a:latin typeface="Times New Roman" panose="02020603050405020304" pitchFamily="18" charset="0"/>
                <a:ea typeface="Times New Roman" panose="02020603050405020304" pitchFamily="18" charset="0"/>
              </a:rPr>
              <a:t>1) , 9. https://doi.org/10.5334/egems.228</a:t>
            </a:r>
          </a:p>
          <a:p>
            <a:pPr marL="0" indent="0">
              <a:buNone/>
            </a:pPr>
            <a:endParaRPr lang="en-US"/>
          </a:p>
          <a:p>
            <a:pPr marL="0" indent="0">
              <a:buNone/>
            </a:pPr>
            <a:endParaRPr lang="en-US">
              <a:latin typeface="Times New Roman" panose="02020603050405020304" pitchFamily="18" charset="0"/>
            </a:endParaRPr>
          </a:p>
        </p:txBody>
      </p:sp>
    </p:spTree>
    <p:extLst>
      <p:ext uri="{BB962C8B-B14F-4D97-AF65-F5344CB8AC3E}">
        <p14:creationId xmlns:p14="http://schemas.microsoft.com/office/powerpoint/2010/main" val="1069368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A77E4A-3E4B-D314-205E-4EDEF070DF11}"/>
              </a:ext>
            </a:extLst>
          </p:cNvPr>
          <p:cNvSpPr>
            <a:spLocks noGrp="1"/>
          </p:cNvSpPr>
          <p:nvPr>
            <p:ph idx="1"/>
          </p:nvPr>
        </p:nvSpPr>
        <p:spPr>
          <a:xfrm>
            <a:off x="1536978" y="395654"/>
            <a:ext cx="7135967" cy="4571999"/>
          </a:xfrm>
        </p:spPr>
        <p:txBody>
          <a:bodyPr>
            <a:normAutofit/>
          </a:bodyPr>
          <a:lstStyle/>
          <a:p>
            <a:pPr marL="0" indent="0">
              <a:buNone/>
            </a:pPr>
            <a:r>
              <a:rPr lang="en-US"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OpenEMR</a:t>
            </a: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(2023). </a:t>
            </a:r>
            <a:r>
              <a:rPr lang="en-US" i="1"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OpenEMR</a:t>
            </a:r>
            <a:r>
              <a:rPr lang="en-US" i="1">
                <a:solidFill>
                  <a:schemeClr val="tx1"/>
                </a:solidFill>
                <a:latin typeface="Times New Roman" panose="02020603050405020304" pitchFamily="18" charset="0"/>
                <a:ea typeface="Cambria" panose="02040503050406030204" pitchFamily="18" charset="0"/>
                <a:cs typeface="Times New Roman" panose="02020603050405020304" pitchFamily="18" charset="0"/>
              </a:rPr>
              <a:t> Features</a:t>
            </a: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https://www.open-</a:t>
            </a:r>
          </a:p>
          <a:p>
            <a:pPr marL="0" indent="0">
              <a:buNone/>
            </a:pP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emr.org/wiki/</a:t>
            </a:r>
            <a:r>
              <a:rPr lang="en-US"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index.php</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OpenEMR_Features</a:t>
            </a:r>
            <a:endPar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Shakina, E., </a:t>
            </a:r>
            <a:r>
              <a:rPr lang="en-US"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Parshakov</a:t>
            </a: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P., &amp; </a:t>
            </a:r>
            <a:r>
              <a:rPr lang="en-US"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Alsufiev</a:t>
            </a: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A. (2021). Rethinking the corporate digital divide: </a:t>
            </a:r>
          </a:p>
          <a:p>
            <a:pPr marL="0" indent="0">
              <a:buNone/>
            </a:pP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The complementarity of technologies and the demand for digital skills. </a:t>
            </a:r>
          </a:p>
          <a:p>
            <a:pPr marL="0" indent="0">
              <a:buNone/>
            </a:pP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a:t>
            </a:r>
            <a:r>
              <a:rPr lang="en-US"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Technological Forecasting and Social Change, 162, </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120405.</a:t>
            </a:r>
          </a:p>
          <a:p>
            <a:pPr marL="0" indent="0">
              <a:buNone/>
            </a:pPr>
            <a:endPar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Takesue</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 Y., Tierney, W. M., </a:t>
            </a:r>
            <a:r>
              <a:rPr lang="en-US"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Embi</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P. J., </a:t>
            </a:r>
            <a:r>
              <a:rPr lang="en-US"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Mamlin</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 W., </a:t>
            </a:r>
            <a:r>
              <a:rPr lang="en-US"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Warvel</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J., &amp; </a:t>
            </a:r>
            <a:r>
              <a:rPr lang="en-US"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Litzelman</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D. K. </a:t>
            </a:r>
          </a:p>
          <a:p>
            <a:pPr marL="0" indent="0">
              <a:buNone/>
            </a:pP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(2021). </a:t>
            </a:r>
            <a:r>
              <a:rPr lang="en-US"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Regenstrief</a:t>
            </a: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teaching electronic medical record (</a:t>
            </a:r>
            <a:r>
              <a:rPr lang="en-US"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tEMR</a:t>
            </a: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platform: a</a:t>
            </a:r>
          </a:p>
          <a:p>
            <a:pPr marL="0" indent="0">
              <a:buNone/>
            </a:pP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novel tool for teaching and evaluating applied health information technology.</a:t>
            </a:r>
            <a:r>
              <a:rPr lang="en-US" i="1">
                <a:solidFill>
                  <a:schemeClr val="tx1"/>
                </a:solidFill>
                <a:latin typeface="Times New Roman" panose="02020603050405020304" pitchFamily="18" charset="0"/>
                <a:ea typeface="Cambria" panose="02040503050406030204" pitchFamily="18" charset="0"/>
                <a:cs typeface="Times New Roman" panose="02020603050405020304" pitchFamily="18" charset="0"/>
              </a:rPr>
              <a:t> </a:t>
            </a:r>
          </a:p>
          <a:p>
            <a:pPr marL="0" indent="0">
              <a:buNone/>
            </a:pPr>
            <a:r>
              <a:rPr lang="en-US" i="1">
                <a:solidFill>
                  <a:schemeClr val="tx1"/>
                </a:solidFill>
                <a:latin typeface="Times New Roman" panose="02020603050405020304" pitchFamily="18" charset="0"/>
                <a:ea typeface="Cambria" panose="02040503050406030204" pitchFamily="18" charset="0"/>
                <a:cs typeface="Times New Roman" panose="02020603050405020304" pitchFamily="18" charset="0"/>
              </a:rPr>
              <a:t>               </a:t>
            </a:r>
            <a:r>
              <a:rPr lang="en-US"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JAMIA open, 4</a:t>
            </a:r>
            <a:r>
              <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 ooab010. https://doi.org/10.1093/jamiaopen/ooab010</a:t>
            </a:r>
          </a:p>
          <a:p>
            <a:pPr marL="0" indent="0">
              <a:buNone/>
            </a:pPr>
            <a:endParaRPr lang="en-US">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Welcher</a:t>
            </a: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C. M., Hersh, W., </a:t>
            </a:r>
            <a:r>
              <a:rPr lang="en-US"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Takesue</a:t>
            </a: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B., Stagg Elliott, V., &amp; Hawkins, R. E. (2018). Barriers </a:t>
            </a:r>
          </a:p>
          <a:p>
            <a:pPr marL="0" indent="0">
              <a:buNone/>
            </a:pP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to Medical Students’ Electronic Health Record Access Can Impede Their</a:t>
            </a:r>
          </a:p>
          <a:p>
            <a:pPr marL="0" indent="0">
              <a:buNone/>
            </a:pPr>
            <a:r>
              <a:rPr lang="en-US">
                <a:solidFill>
                  <a:schemeClr val="tx1"/>
                </a:solidFill>
                <a:latin typeface="Times New Roman" panose="02020603050405020304" pitchFamily="18" charset="0"/>
                <a:ea typeface="Cambria" panose="02040503050406030204" pitchFamily="18" charset="0"/>
                <a:cs typeface="Times New Roman" panose="02020603050405020304" pitchFamily="18" charset="0"/>
              </a:rPr>
              <a:t>               Preparedness for Practice. </a:t>
            </a:r>
            <a:r>
              <a:rPr lang="en-US" i="1">
                <a:solidFill>
                  <a:schemeClr val="tx1"/>
                </a:solidFill>
                <a:latin typeface="Times New Roman" panose="02020603050405020304" pitchFamily="18" charset="0"/>
                <a:ea typeface="Cambria" panose="02040503050406030204" pitchFamily="18" charset="0"/>
                <a:cs typeface="Times New Roman" panose="02020603050405020304" pitchFamily="18" charset="0"/>
              </a:rPr>
              <a:t>Academic Medicine: J</a:t>
            </a:r>
            <a:r>
              <a:rPr lang="en-US" b="0" i="1">
                <a:solidFill>
                  <a:schemeClr val="tx1"/>
                </a:solidFill>
                <a:effectLst/>
                <a:latin typeface="Times New Roman" panose="02020603050405020304" pitchFamily="18" charset="0"/>
                <a:cs typeface="Times New Roman" panose="02020603050405020304" pitchFamily="18" charset="0"/>
              </a:rPr>
              <a:t>ournal of the Association of</a:t>
            </a:r>
          </a:p>
          <a:p>
            <a:pPr marL="0" indent="0">
              <a:buNone/>
            </a:pPr>
            <a:r>
              <a:rPr lang="en-US" b="0" i="1">
                <a:solidFill>
                  <a:schemeClr val="tx1"/>
                </a:solidFill>
                <a:effectLst/>
                <a:latin typeface="Times New Roman" panose="02020603050405020304" pitchFamily="18" charset="0"/>
                <a:cs typeface="Times New Roman" panose="02020603050405020304" pitchFamily="18" charset="0"/>
              </a:rPr>
              <a:t>               American Medical Colleges</a:t>
            </a:r>
            <a:r>
              <a:rPr lang="en-US" b="0" i="0">
                <a:solidFill>
                  <a:schemeClr val="tx1"/>
                </a:solidFill>
                <a:effectLst/>
                <a:latin typeface="Times New Roman" panose="02020603050405020304" pitchFamily="18" charset="0"/>
                <a:cs typeface="Times New Roman" panose="02020603050405020304" pitchFamily="18" charset="0"/>
              </a:rPr>
              <a:t>, </a:t>
            </a:r>
            <a:r>
              <a:rPr lang="en-US" b="0" i="1">
                <a:solidFill>
                  <a:schemeClr val="tx1"/>
                </a:solidFill>
                <a:effectLst/>
                <a:latin typeface="Times New Roman" panose="02020603050405020304" pitchFamily="18" charset="0"/>
                <a:cs typeface="Times New Roman" panose="02020603050405020304" pitchFamily="18" charset="0"/>
              </a:rPr>
              <a:t>93</a:t>
            </a:r>
            <a:r>
              <a:rPr lang="en-US" b="0" i="0">
                <a:solidFill>
                  <a:schemeClr val="tx1"/>
                </a:solidFill>
                <a:effectLst/>
                <a:latin typeface="Times New Roman" panose="02020603050405020304" pitchFamily="18" charset="0"/>
                <a:cs typeface="Times New Roman" panose="02020603050405020304" pitchFamily="18" charset="0"/>
              </a:rPr>
              <a:t>(1), 48–53. </a:t>
            </a:r>
          </a:p>
          <a:p>
            <a:pPr marL="0" indent="0">
              <a:buNone/>
            </a:pPr>
            <a:r>
              <a:rPr lang="en-US">
                <a:solidFill>
                  <a:schemeClr val="tx1"/>
                </a:solidFill>
                <a:latin typeface="Times New Roman" panose="02020603050405020304" pitchFamily="18" charset="0"/>
                <a:cs typeface="Times New Roman" panose="02020603050405020304" pitchFamily="18" charset="0"/>
              </a:rPr>
              <a:t>               </a:t>
            </a:r>
            <a:r>
              <a:rPr lang="en-US" b="0" i="0">
                <a:solidFill>
                  <a:schemeClr val="tx1"/>
                </a:solidFill>
                <a:effectLst/>
                <a:latin typeface="Times New Roman" panose="02020603050405020304" pitchFamily="18" charset="0"/>
                <a:cs typeface="Times New Roman" panose="02020603050405020304" pitchFamily="18" charset="0"/>
              </a:rPr>
              <a:t>https://doi.org/10.1097/ACM.0000000000001829</a:t>
            </a:r>
            <a:endParaRPr lang="en-US">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99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1AF2-3F00-E114-0B33-2F478118356A}"/>
              </a:ext>
            </a:extLst>
          </p:cNvPr>
          <p:cNvSpPr>
            <a:spLocks noGrp="1"/>
          </p:cNvSpPr>
          <p:nvPr>
            <p:ph type="title"/>
          </p:nvPr>
        </p:nvSpPr>
        <p:spPr>
          <a:xfrm>
            <a:off x="1523020" y="2005781"/>
            <a:ext cx="6242006" cy="750498"/>
          </a:xfrm>
        </p:spPr>
        <p:txBody>
          <a:bodyPr/>
          <a:lstStyle/>
          <a:p>
            <a:pPr algn="ctr"/>
            <a:r>
              <a:rPr lang="en-US">
                <a:latin typeface="Times New Roman" panose="02020603050405020304" pitchFamily="18" charset="0"/>
                <a:cs typeface="Times New Roman" panose="02020603050405020304" pitchFamily="18" charset="0"/>
              </a:rPr>
              <a:t>APPENDIX</a:t>
            </a:r>
          </a:p>
        </p:txBody>
      </p:sp>
    </p:spTree>
    <p:extLst>
      <p:ext uri="{BB962C8B-B14F-4D97-AF65-F5344CB8AC3E}">
        <p14:creationId xmlns:p14="http://schemas.microsoft.com/office/powerpoint/2010/main" val="1117136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5FC2-069D-906C-78A2-6023A18BAEDE}"/>
              </a:ext>
            </a:extLst>
          </p:cNvPr>
          <p:cNvSpPr>
            <a:spLocks noGrp="1"/>
          </p:cNvSpPr>
          <p:nvPr>
            <p:ph type="title"/>
          </p:nvPr>
        </p:nvSpPr>
        <p:spPr>
          <a:xfrm>
            <a:off x="1424354" y="106075"/>
            <a:ext cx="6295292" cy="627657"/>
          </a:xfrm>
        </p:spPr>
        <p:txBody>
          <a:bodyPr/>
          <a:lstStyle/>
          <a:p>
            <a:pPr algn="ctr"/>
            <a:r>
              <a:rPr lang="en-US" sz="2925" u="sng" err="1">
                <a:solidFill>
                  <a:schemeClr val="tx1"/>
                </a:solidFill>
                <a:latin typeface="Times New Roman" panose="02020603050405020304" pitchFamily="18" charset="0"/>
                <a:cs typeface="Times New Roman" panose="02020603050405020304" pitchFamily="18" charset="0"/>
              </a:rPr>
              <a:t>OpenEMR</a:t>
            </a:r>
            <a:r>
              <a:rPr lang="en-US" sz="2925" u="sng">
                <a:solidFill>
                  <a:schemeClr val="tx1"/>
                </a:solidFill>
                <a:latin typeface="Times New Roman" panose="02020603050405020304" pitchFamily="18" charset="0"/>
                <a:cs typeface="Times New Roman" panose="02020603050405020304" pitchFamily="18" charset="0"/>
              </a:rPr>
              <a:t> Installation Using Docker</a:t>
            </a:r>
          </a:p>
        </p:txBody>
      </p:sp>
      <p:sp>
        <p:nvSpPr>
          <p:cNvPr id="3" name="Content Placeholder 2">
            <a:extLst>
              <a:ext uri="{FF2B5EF4-FFF2-40B4-BE49-F238E27FC236}">
                <a16:creationId xmlns:a16="http://schemas.microsoft.com/office/drawing/2014/main" id="{ED643ED9-6E6C-EE1C-CC96-ED25E7910A6E}"/>
              </a:ext>
            </a:extLst>
          </p:cNvPr>
          <p:cNvSpPr>
            <a:spLocks noGrp="1"/>
          </p:cNvSpPr>
          <p:nvPr>
            <p:ph idx="1"/>
          </p:nvPr>
        </p:nvSpPr>
        <p:spPr>
          <a:xfrm>
            <a:off x="1536978" y="855406"/>
            <a:ext cx="6147498" cy="4195916"/>
          </a:xfrm>
        </p:spPr>
        <p:txBody>
          <a:bodyPr>
            <a:normAutofit/>
          </a:bodyPr>
          <a:lstStyle/>
          <a:p>
            <a:pPr marL="0" indent="0">
              <a:buNone/>
            </a:pPr>
            <a:r>
              <a:rPr lang="en-US" sz="1425" b="1" i="1">
                <a:solidFill>
                  <a:schemeClr val="tx1"/>
                </a:solidFill>
                <a:latin typeface="Times New Roman" panose="02020603050405020304" pitchFamily="18" charset="0"/>
                <a:cs typeface="Times New Roman" panose="02020603050405020304" pitchFamily="18" charset="0"/>
              </a:rPr>
              <a:t>Step 1: </a:t>
            </a:r>
            <a:r>
              <a:rPr lang="en-US" sz="1425" i="1">
                <a:solidFill>
                  <a:schemeClr val="tx1"/>
                </a:solidFill>
                <a:latin typeface="Times New Roman" panose="02020603050405020304" pitchFamily="18" charset="0"/>
                <a:cs typeface="Times New Roman" panose="02020603050405020304" pitchFamily="18" charset="0"/>
              </a:rPr>
              <a:t>Install PuTTY</a:t>
            </a:r>
          </a:p>
          <a:p>
            <a:r>
              <a:rPr lang="en-US" sz="1425">
                <a:solidFill>
                  <a:schemeClr val="tx1"/>
                </a:solidFill>
                <a:latin typeface="Times New Roman" panose="02020603050405020304" pitchFamily="18" charset="0"/>
                <a:cs typeface="Times New Roman" panose="02020603050405020304" pitchFamily="18" charset="0"/>
              </a:rPr>
              <a:t>Please follow the instructions provided in this link https://www.chiark.greenend.org.uk/~sgtatham/putty/latest.html to download and install PuTTY on multiple platforms like MAC, Windows, Linux.</a:t>
            </a:r>
          </a:p>
          <a:p>
            <a:pPr marL="0" indent="0">
              <a:buNone/>
            </a:pPr>
            <a:r>
              <a:rPr lang="en-US" sz="1425" b="1" i="1">
                <a:solidFill>
                  <a:schemeClr val="tx1"/>
                </a:solidFill>
                <a:latin typeface="Times New Roman" panose="02020603050405020304" pitchFamily="18" charset="0"/>
                <a:cs typeface="Times New Roman" panose="02020603050405020304" pitchFamily="18" charset="0"/>
              </a:rPr>
              <a:t>Step 2: </a:t>
            </a:r>
            <a:r>
              <a:rPr lang="en-US" sz="1425" i="1">
                <a:solidFill>
                  <a:schemeClr val="tx1"/>
                </a:solidFill>
                <a:latin typeface="Times New Roman" panose="02020603050405020304" pitchFamily="18" charset="0"/>
                <a:cs typeface="Times New Roman" panose="02020603050405020304" pitchFamily="18" charset="0"/>
              </a:rPr>
              <a:t>Configure</a:t>
            </a:r>
            <a:r>
              <a:rPr lang="en-US" sz="1425" b="1" i="1">
                <a:solidFill>
                  <a:schemeClr val="tx1"/>
                </a:solidFill>
                <a:latin typeface="Times New Roman" panose="02020603050405020304" pitchFamily="18" charset="0"/>
                <a:cs typeface="Times New Roman" panose="02020603050405020304" pitchFamily="18" charset="0"/>
              </a:rPr>
              <a:t> </a:t>
            </a:r>
            <a:r>
              <a:rPr lang="en-US" sz="1425" i="1">
                <a:solidFill>
                  <a:schemeClr val="tx1"/>
                </a:solidFill>
                <a:latin typeface="Times New Roman" panose="02020603050405020304" pitchFamily="18" charset="0"/>
                <a:cs typeface="Times New Roman" panose="02020603050405020304" pitchFamily="18" charset="0"/>
              </a:rPr>
              <a:t>PuTTY</a:t>
            </a:r>
          </a:p>
          <a:p>
            <a:r>
              <a:rPr lang="en-US" sz="1425">
                <a:solidFill>
                  <a:schemeClr val="tx1"/>
                </a:solidFill>
                <a:latin typeface="Times New Roman" panose="02020603050405020304" pitchFamily="18" charset="0"/>
                <a:cs typeface="Times New Roman" panose="02020603050405020304" pitchFamily="18" charset="0"/>
              </a:rPr>
              <a:t>SSH </a:t>
            </a:r>
            <a:r>
              <a:rPr lang="en-US" sz="1425">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Auth  Credentials  </a:t>
            </a:r>
            <a:r>
              <a:rPr lang="en-US" sz="1425"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put.key</a:t>
            </a:r>
            <a:endParaRPr lang="en-US" sz="1425">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r>
              <a:rPr lang="en-US" sz="1425">
                <a:solidFill>
                  <a:schemeClr val="tx1"/>
                </a:solidFill>
                <a:latin typeface="Times New Roman" panose="02020603050405020304" pitchFamily="18" charset="0"/>
                <a:cs typeface="Times New Roman" panose="02020603050405020304" pitchFamily="18" charset="0"/>
                <a:sym typeface="Wingdings" panose="05000000000000000000" pitchFamily="2" charset="2"/>
              </a:rPr>
              <a:t>SSH  tunnels  Set the source, Destination ports  Add</a:t>
            </a:r>
          </a:p>
          <a:p>
            <a:r>
              <a:rPr lang="en-US" sz="1425">
                <a:solidFill>
                  <a:schemeClr val="tx1"/>
                </a:solidFill>
                <a:latin typeface="Times New Roman" panose="02020603050405020304" pitchFamily="18" charset="0"/>
                <a:cs typeface="Times New Roman" panose="02020603050405020304" pitchFamily="18" charset="0"/>
                <a:sym typeface="Wingdings" panose="05000000000000000000" pitchFamily="2" charset="2"/>
              </a:rPr>
              <a:t>Open the connection</a:t>
            </a:r>
          </a:p>
          <a:p>
            <a:pPr marL="0" indent="0">
              <a:buNone/>
            </a:pPr>
            <a:r>
              <a:rPr lang="en-US" sz="1425" b="1" i="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Step 3:</a:t>
            </a:r>
            <a:r>
              <a:rPr lang="en-US" sz="1425" i="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Login using username and password.</a:t>
            </a:r>
          </a:p>
          <a:p>
            <a:pPr marL="0" indent="0">
              <a:buNone/>
            </a:pPr>
            <a:r>
              <a:rPr lang="en-US" sz="1425" b="1" i="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Step 4: </a:t>
            </a:r>
            <a:r>
              <a:rPr lang="en-US" sz="1425" i="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Install docker</a:t>
            </a:r>
          </a:p>
          <a:p>
            <a:r>
              <a:rPr lang="en-US" sz="1425"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sudo</a:t>
            </a:r>
            <a:r>
              <a:rPr lang="en-US" sz="1425">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apt-get update</a:t>
            </a:r>
          </a:p>
          <a:p>
            <a:r>
              <a:rPr lang="en-US" err="1">
                <a:solidFill>
                  <a:schemeClr val="tx1"/>
                </a:solidFill>
                <a:latin typeface="Times New Roman" panose="02020603050405020304" pitchFamily="18" charset="0"/>
                <a:cs typeface="Times New Roman" panose="02020603050405020304" pitchFamily="18" charset="0"/>
              </a:rPr>
              <a:t>sudo</a:t>
            </a:r>
            <a:r>
              <a:rPr lang="en-US">
                <a:solidFill>
                  <a:schemeClr val="tx1"/>
                </a:solidFill>
                <a:latin typeface="Times New Roman" panose="02020603050405020304" pitchFamily="18" charset="0"/>
                <a:cs typeface="Times New Roman" panose="02020603050405020304" pitchFamily="18" charset="0"/>
              </a:rPr>
              <a:t> apt-get upgrade</a:t>
            </a:r>
          </a:p>
          <a:p>
            <a:r>
              <a:rPr lang="en-US" err="1">
                <a:solidFill>
                  <a:schemeClr val="tx1"/>
                </a:solidFill>
                <a:latin typeface="Times New Roman" panose="02020603050405020304" pitchFamily="18" charset="0"/>
                <a:cs typeface="Times New Roman" panose="02020603050405020304" pitchFamily="18" charset="0"/>
              </a:rPr>
              <a:t>sudo</a:t>
            </a:r>
            <a:r>
              <a:rPr lang="en-US">
                <a:solidFill>
                  <a:schemeClr val="tx1"/>
                </a:solidFill>
                <a:latin typeface="Times New Roman" panose="02020603050405020304" pitchFamily="18" charset="0"/>
                <a:cs typeface="Times New Roman" panose="02020603050405020304" pitchFamily="18" charset="0"/>
              </a:rPr>
              <a:t> apt-get install ca-certificates curl </a:t>
            </a:r>
            <a:r>
              <a:rPr lang="en-US" err="1">
                <a:solidFill>
                  <a:schemeClr val="tx1"/>
                </a:solidFill>
                <a:latin typeface="Times New Roman" panose="02020603050405020304" pitchFamily="18" charset="0"/>
                <a:cs typeface="Times New Roman" panose="02020603050405020304" pitchFamily="18" charset="0"/>
              </a:rPr>
              <a:t>gnupg</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lsb</a:t>
            </a:r>
            <a:r>
              <a:rPr lang="en-US">
                <a:solidFill>
                  <a:schemeClr val="tx1"/>
                </a:solidFill>
                <a:latin typeface="Times New Roman" panose="02020603050405020304" pitchFamily="18" charset="0"/>
                <a:cs typeface="Times New Roman" panose="02020603050405020304" pitchFamily="18" charset="0"/>
              </a:rPr>
              <a:t>-release</a:t>
            </a:r>
          </a:p>
          <a:p>
            <a:endParaRPr lang="en-US" sz="1425">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endParaRPr lang="en-US" sz="1425">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marL="0" indent="0">
              <a:buNone/>
            </a:pPr>
            <a:endParaRPr lang="en-US">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marL="0" indent="0">
              <a:buNone/>
            </a:pPr>
            <a:endParaRPr lang="en-US" b="1">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marL="0" indent="0">
              <a:buNone/>
            </a:pPr>
            <a:endParaRPr lang="en-US" b="1">
              <a:solidFill>
                <a:schemeClr val="tx1"/>
              </a:solidFill>
              <a:latin typeface="Times New Roman" panose="02020603050405020304" pitchFamily="18" charset="0"/>
              <a:cs typeface="Times New Roman" panose="02020603050405020304" pitchFamily="18" charset="0"/>
            </a:endParaRPr>
          </a:p>
          <a:p>
            <a:pPr marL="0" indent="0">
              <a:buNone/>
            </a:pPr>
            <a:endParaRPr lang="en-US">
              <a:solidFill>
                <a:schemeClr val="tx1"/>
              </a:solidFill>
              <a:latin typeface="Times New Roman" panose="02020603050405020304" pitchFamily="18" charset="0"/>
              <a:cs typeface="Times New Roman" panose="02020603050405020304" pitchFamily="18" charset="0"/>
            </a:endParaRPr>
          </a:p>
          <a:p>
            <a:pPr marL="0" indent="0">
              <a:buNone/>
            </a:pPr>
            <a:endParaRPr lang="en-US"/>
          </a:p>
          <a:p>
            <a:pPr marL="0" indent="0">
              <a:buNone/>
            </a:pPr>
            <a:endParaRPr lang="en-US"/>
          </a:p>
          <a:p>
            <a:pPr marL="0" indent="0">
              <a:buNone/>
            </a:pPr>
            <a:endParaRPr lang="en-US" b="1"/>
          </a:p>
          <a:p>
            <a:pPr marL="0" indent="0">
              <a:buNone/>
            </a:pPr>
            <a:endParaRPr lang="en-US" b="1"/>
          </a:p>
        </p:txBody>
      </p:sp>
    </p:spTree>
    <p:extLst>
      <p:ext uri="{BB962C8B-B14F-4D97-AF65-F5344CB8AC3E}">
        <p14:creationId xmlns:p14="http://schemas.microsoft.com/office/powerpoint/2010/main" val="3302097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05CF0E-7A58-BA2D-D8E0-41B7AF4F8756}"/>
              </a:ext>
            </a:extLst>
          </p:cNvPr>
          <p:cNvSpPr>
            <a:spLocks noGrp="1"/>
          </p:cNvSpPr>
          <p:nvPr>
            <p:ph idx="1"/>
          </p:nvPr>
        </p:nvSpPr>
        <p:spPr>
          <a:xfrm>
            <a:off x="1536978" y="298938"/>
            <a:ext cx="6261799" cy="4651131"/>
          </a:xfrm>
        </p:spPr>
        <p:txBody>
          <a:bodyPr>
            <a:normAutofit/>
          </a:bodyPr>
          <a:lstStyle/>
          <a:p>
            <a:r>
              <a:rPr lang="en-US" err="1">
                <a:solidFill>
                  <a:schemeClr val="tx1"/>
                </a:solidFill>
                <a:latin typeface="Times New Roman" panose="02020603050405020304" pitchFamily="18" charset="0"/>
                <a:cs typeface="Times New Roman" panose="02020603050405020304" pitchFamily="18" charset="0"/>
              </a:rPr>
              <a:t>sudo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mkdir</a:t>
            </a:r>
            <a:r>
              <a:rPr lang="en-US">
                <a:solidFill>
                  <a:schemeClr val="tx1"/>
                </a:solidFill>
                <a:latin typeface="Times New Roman" panose="02020603050405020304" pitchFamily="18" charset="0"/>
                <a:cs typeface="Times New Roman" panose="02020603050405020304" pitchFamily="18" charset="0"/>
              </a:rPr>
              <a:t> -p /</a:t>
            </a:r>
            <a:r>
              <a:rPr lang="en-US" err="1">
                <a:solidFill>
                  <a:schemeClr val="tx1"/>
                </a:solidFill>
                <a:latin typeface="Times New Roman" panose="02020603050405020304" pitchFamily="18" charset="0"/>
                <a:cs typeface="Times New Roman" panose="02020603050405020304" pitchFamily="18" charset="0"/>
              </a:rPr>
              <a:t>etc</a:t>
            </a:r>
            <a:r>
              <a:rPr lang="en-US">
                <a:solidFill>
                  <a:schemeClr val="tx1"/>
                </a:solidFill>
                <a:latin typeface="Times New Roman" panose="02020603050405020304" pitchFamily="18" charset="0"/>
                <a:cs typeface="Times New Roman" panose="02020603050405020304" pitchFamily="18" charset="0"/>
              </a:rPr>
              <a:t>/apt/keyrings</a:t>
            </a:r>
            <a:endParaRPr lang="en-US" b="0" i="0">
              <a:solidFill>
                <a:schemeClr val="tx1"/>
              </a:solidFill>
              <a:effectLst/>
              <a:latin typeface="Times New Roman" panose="02020603050405020304" pitchFamily="18" charset="0"/>
              <a:cs typeface="Times New Roman" panose="02020603050405020304" pitchFamily="18" charset="0"/>
            </a:endParaRPr>
          </a:p>
          <a:p>
            <a:r>
              <a:rPr lang="en-US" b="0" i="0">
                <a:solidFill>
                  <a:schemeClr val="tx1"/>
                </a:solidFill>
                <a:effectLst/>
                <a:latin typeface="Times New Roman" panose="02020603050405020304" pitchFamily="18" charset="0"/>
                <a:cs typeface="Times New Roman" panose="02020603050405020304" pitchFamily="18" charset="0"/>
              </a:rPr>
              <a:t>curl -</a:t>
            </a:r>
            <a:r>
              <a:rPr lang="en-US" b="0" i="0" err="1">
                <a:solidFill>
                  <a:schemeClr val="tx1"/>
                </a:solidFill>
                <a:effectLst/>
                <a:latin typeface="Times New Roman" panose="02020603050405020304" pitchFamily="18" charset="0"/>
                <a:cs typeface="Times New Roman" panose="02020603050405020304" pitchFamily="18" charset="0"/>
              </a:rPr>
              <a:t>fsSL</a:t>
            </a:r>
            <a:r>
              <a:rPr lang="en-US" b="0" i="0">
                <a:solidFill>
                  <a:schemeClr val="tx1"/>
                </a:solidFill>
                <a:effectLst/>
                <a:latin typeface="Times New Roman" panose="02020603050405020304" pitchFamily="18" charset="0"/>
                <a:cs typeface="Times New Roman" panose="02020603050405020304" pitchFamily="18" charset="0"/>
              </a:rPr>
              <a:t> https://download.docker.com/linux/ubuntu/gpg | </a:t>
            </a:r>
            <a:r>
              <a:rPr lang="en-US" b="0" i="0" err="1">
                <a:solidFill>
                  <a:schemeClr val="tx1"/>
                </a:solidFill>
                <a:effectLst/>
                <a:latin typeface="Times New Roman" panose="02020603050405020304" pitchFamily="18" charset="0"/>
                <a:cs typeface="Times New Roman" panose="02020603050405020304" pitchFamily="18" charset="0"/>
              </a:rPr>
              <a:t>sudo</a:t>
            </a: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gpg</a:t>
            </a: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dearmor</a:t>
            </a:r>
            <a:r>
              <a:rPr lang="en-US" b="0" i="0">
                <a:solidFill>
                  <a:schemeClr val="tx1"/>
                </a:solidFill>
                <a:effectLst/>
                <a:latin typeface="Times New Roman" panose="02020603050405020304" pitchFamily="18" charset="0"/>
                <a:cs typeface="Times New Roman" panose="02020603050405020304" pitchFamily="18" charset="0"/>
              </a:rPr>
              <a:t> -o /</a:t>
            </a:r>
            <a:r>
              <a:rPr lang="en-US" b="0" i="0" err="1">
                <a:solidFill>
                  <a:schemeClr val="tx1"/>
                </a:solidFill>
                <a:effectLst/>
                <a:latin typeface="Times New Roman" panose="02020603050405020304" pitchFamily="18" charset="0"/>
                <a:cs typeface="Times New Roman" panose="02020603050405020304" pitchFamily="18" charset="0"/>
              </a:rPr>
              <a:t>etc</a:t>
            </a:r>
            <a:r>
              <a:rPr lang="en-US" b="0" i="0">
                <a:solidFill>
                  <a:schemeClr val="tx1"/>
                </a:solidFill>
                <a:effectLst/>
                <a:latin typeface="Times New Roman" panose="02020603050405020304" pitchFamily="18" charset="0"/>
                <a:cs typeface="Times New Roman" panose="02020603050405020304" pitchFamily="18" charset="0"/>
              </a:rPr>
              <a:t>/apt/keyrings/</a:t>
            </a:r>
            <a:r>
              <a:rPr lang="en-US" b="0" i="0" err="1">
                <a:solidFill>
                  <a:schemeClr val="tx1"/>
                </a:solidFill>
                <a:effectLst/>
                <a:latin typeface="Times New Roman" panose="02020603050405020304" pitchFamily="18" charset="0"/>
                <a:cs typeface="Times New Roman" panose="02020603050405020304" pitchFamily="18" charset="0"/>
              </a:rPr>
              <a:t>docker.gpg</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echo \</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"deb [arch=$(</a:t>
            </a:r>
            <a:r>
              <a:rPr lang="en-US" b="0" i="0" err="1">
                <a:solidFill>
                  <a:schemeClr val="tx1"/>
                </a:solidFill>
                <a:effectLst/>
                <a:latin typeface="Times New Roman" panose="02020603050405020304" pitchFamily="18" charset="0"/>
                <a:cs typeface="Times New Roman" panose="02020603050405020304" pitchFamily="18" charset="0"/>
              </a:rPr>
              <a:t>dpkg</a:t>
            </a:r>
            <a:r>
              <a:rPr lang="en-US" b="0" i="0">
                <a:solidFill>
                  <a:schemeClr val="tx1"/>
                </a:solidFill>
                <a:effectLst/>
                <a:latin typeface="Times New Roman" panose="02020603050405020304" pitchFamily="18" charset="0"/>
                <a:cs typeface="Times New Roman" panose="02020603050405020304" pitchFamily="18" charset="0"/>
              </a:rPr>
              <a:t> --print-architecture) signed-by=/</a:t>
            </a:r>
            <a:r>
              <a:rPr lang="en-US" b="0" i="0" err="1">
                <a:solidFill>
                  <a:schemeClr val="tx1"/>
                </a:solidFill>
                <a:effectLst/>
                <a:latin typeface="Times New Roman" panose="02020603050405020304" pitchFamily="18" charset="0"/>
                <a:cs typeface="Times New Roman" panose="02020603050405020304" pitchFamily="18" charset="0"/>
              </a:rPr>
              <a:t>etc</a:t>
            </a:r>
            <a:r>
              <a:rPr lang="en-US" b="0" i="0">
                <a:solidFill>
                  <a:schemeClr val="tx1"/>
                </a:solidFill>
                <a:effectLst/>
                <a:latin typeface="Times New Roman" panose="02020603050405020304" pitchFamily="18" charset="0"/>
                <a:cs typeface="Times New Roman" panose="02020603050405020304" pitchFamily="18" charset="0"/>
              </a:rPr>
              <a:t>/apt/keyrings/</a:t>
            </a:r>
            <a:r>
              <a:rPr lang="en-US" b="0" i="0" err="1">
                <a:solidFill>
                  <a:schemeClr val="tx1"/>
                </a:solidFill>
                <a:effectLst/>
                <a:latin typeface="Times New Roman" panose="02020603050405020304" pitchFamily="18" charset="0"/>
                <a:cs typeface="Times New Roman" panose="02020603050405020304" pitchFamily="18" charset="0"/>
              </a:rPr>
              <a:t>docker.gpg</a:t>
            </a:r>
            <a:r>
              <a:rPr lang="en-US" b="0" i="0">
                <a:solidFill>
                  <a:schemeClr val="tx1"/>
                </a:solidFill>
                <a:effectLst/>
                <a:latin typeface="Times New Roman" panose="02020603050405020304" pitchFamily="18" charset="0"/>
                <a:cs typeface="Times New Roman" panose="02020603050405020304" pitchFamily="18" charset="0"/>
              </a:rPr>
              <a:t>] https://download.docker.com/linux/ubuntu \</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lsb_release</a:t>
            </a:r>
            <a:r>
              <a:rPr lang="en-US" b="0" i="0">
                <a:solidFill>
                  <a:schemeClr val="tx1"/>
                </a:solidFill>
                <a:effectLst/>
                <a:latin typeface="Times New Roman" panose="02020603050405020304" pitchFamily="18" charset="0"/>
                <a:cs typeface="Times New Roman" panose="02020603050405020304" pitchFamily="18" charset="0"/>
              </a:rPr>
              <a:t> -cs) stable" | </a:t>
            </a:r>
            <a:r>
              <a:rPr lang="en-US" b="0" i="0" err="1">
                <a:solidFill>
                  <a:schemeClr val="tx1"/>
                </a:solidFill>
                <a:effectLst/>
                <a:latin typeface="Times New Roman" panose="02020603050405020304" pitchFamily="18" charset="0"/>
                <a:cs typeface="Times New Roman" panose="02020603050405020304" pitchFamily="18" charset="0"/>
              </a:rPr>
              <a:t>sudo</a:t>
            </a:r>
            <a:r>
              <a:rPr lang="en-US" b="0" i="0">
                <a:solidFill>
                  <a:schemeClr val="tx1"/>
                </a:solidFill>
                <a:effectLst/>
                <a:latin typeface="Times New Roman" panose="02020603050405020304" pitchFamily="18" charset="0"/>
                <a:cs typeface="Times New Roman" panose="02020603050405020304" pitchFamily="18" charset="0"/>
              </a:rPr>
              <a:t> tee /</a:t>
            </a:r>
            <a:r>
              <a:rPr lang="en-US" b="0" i="0" err="1">
                <a:solidFill>
                  <a:schemeClr val="tx1"/>
                </a:solidFill>
                <a:effectLst/>
                <a:latin typeface="Times New Roman" panose="02020603050405020304" pitchFamily="18" charset="0"/>
                <a:cs typeface="Times New Roman" panose="02020603050405020304" pitchFamily="18" charset="0"/>
              </a:rPr>
              <a:t>etc</a:t>
            </a:r>
            <a:r>
              <a:rPr lang="en-US" b="0" i="0">
                <a:solidFill>
                  <a:schemeClr val="tx1"/>
                </a:solidFill>
                <a:effectLst/>
                <a:latin typeface="Times New Roman" panose="02020603050405020304" pitchFamily="18" charset="0"/>
                <a:cs typeface="Times New Roman" panose="02020603050405020304" pitchFamily="18" charset="0"/>
              </a:rPr>
              <a:t>/apt/</a:t>
            </a:r>
            <a:r>
              <a:rPr lang="en-US" b="0" i="0" err="1">
                <a:solidFill>
                  <a:schemeClr val="tx1"/>
                </a:solidFill>
                <a:effectLst/>
                <a:latin typeface="Times New Roman" panose="02020603050405020304" pitchFamily="18" charset="0"/>
                <a:cs typeface="Times New Roman" panose="02020603050405020304" pitchFamily="18" charset="0"/>
              </a:rPr>
              <a:t>sources.list.d</a:t>
            </a:r>
            <a:r>
              <a:rPr lang="en-US" b="0" i="0">
                <a:solidFill>
                  <a:schemeClr val="tx1"/>
                </a:solidFill>
                <a:effectLst/>
                <a:latin typeface="Times New Roman" panose="02020603050405020304" pitchFamily="18" charset="0"/>
                <a:cs typeface="Times New Roman" panose="02020603050405020304" pitchFamily="18" charset="0"/>
              </a:rPr>
              <a:t>/</a:t>
            </a:r>
            <a:r>
              <a:rPr lang="en-US" b="0" i="0" err="1">
                <a:solidFill>
                  <a:schemeClr val="tx1"/>
                </a:solidFill>
                <a:effectLst/>
                <a:latin typeface="Times New Roman" panose="02020603050405020304" pitchFamily="18" charset="0"/>
                <a:cs typeface="Times New Roman" panose="02020603050405020304" pitchFamily="18" charset="0"/>
              </a:rPr>
              <a:t>docker.list</a:t>
            </a:r>
            <a:r>
              <a:rPr lang="en-US" b="0" i="0">
                <a:solidFill>
                  <a:schemeClr val="tx1"/>
                </a:solidFill>
                <a:effectLst/>
                <a:latin typeface="Times New Roman" panose="02020603050405020304" pitchFamily="18" charset="0"/>
                <a:cs typeface="Times New Roman" panose="02020603050405020304" pitchFamily="18" charset="0"/>
              </a:rPr>
              <a:t> &gt; /dev/null</a:t>
            </a:r>
          </a:p>
          <a:p>
            <a:r>
              <a:rPr lang="en-US" b="0" i="0" err="1">
                <a:solidFill>
                  <a:schemeClr val="tx1"/>
                </a:solidFill>
                <a:effectLst/>
                <a:latin typeface="Times New Roman" panose="02020603050405020304" pitchFamily="18" charset="0"/>
                <a:cs typeface="Times New Roman" panose="02020603050405020304" pitchFamily="18" charset="0"/>
              </a:rPr>
              <a:t>sudo</a:t>
            </a:r>
            <a:r>
              <a:rPr lang="en-US" b="0" i="0">
                <a:solidFill>
                  <a:schemeClr val="tx1"/>
                </a:solidFill>
                <a:effectLst/>
                <a:latin typeface="Times New Roman" panose="02020603050405020304" pitchFamily="18" charset="0"/>
                <a:cs typeface="Times New Roman" panose="02020603050405020304" pitchFamily="18" charset="0"/>
              </a:rPr>
              <a:t> apt-get update</a:t>
            </a:r>
            <a:endParaRPr lang="en-US">
              <a:solidFill>
                <a:schemeClr val="tx1"/>
              </a:solidFill>
              <a:latin typeface="Times New Roman" panose="02020603050405020304" pitchFamily="18" charset="0"/>
              <a:cs typeface="Times New Roman" panose="02020603050405020304" pitchFamily="18" charset="0"/>
            </a:endParaRPr>
          </a:p>
          <a:p>
            <a:r>
              <a:rPr lang="en-US" b="0" i="0" err="1">
                <a:solidFill>
                  <a:schemeClr val="tx1"/>
                </a:solidFill>
                <a:effectLst/>
                <a:latin typeface="Times New Roman" panose="02020603050405020304" pitchFamily="18" charset="0"/>
                <a:cs typeface="Times New Roman" panose="02020603050405020304" pitchFamily="18" charset="0"/>
              </a:rPr>
              <a:t>sudo</a:t>
            </a:r>
            <a:r>
              <a:rPr lang="en-US" b="0" i="0">
                <a:solidFill>
                  <a:schemeClr val="tx1"/>
                </a:solidFill>
                <a:effectLst/>
                <a:latin typeface="Times New Roman" panose="02020603050405020304" pitchFamily="18" charset="0"/>
                <a:cs typeface="Times New Roman" panose="02020603050405020304" pitchFamily="18" charset="0"/>
              </a:rPr>
              <a:t> apt-get install docker-</a:t>
            </a:r>
            <a:r>
              <a:rPr lang="en-US" b="0" i="0" err="1">
                <a:solidFill>
                  <a:schemeClr val="tx1"/>
                </a:solidFill>
                <a:effectLst/>
                <a:latin typeface="Times New Roman" panose="02020603050405020304" pitchFamily="18" charset="0"/>
                <a:cs typeface="Times New Roman" panose="02020603050405020304" pitchFamily="18" charset="0"/>
              </a:rPr>
              <a:t>ce</a:t>
            </a:r>
            <a:r>
              <a:rPr lang="en-US" b="0" i="0">
                <a:solidFill>
                  <a:schemeClr val="tx1"/>
                </a:solidFill>
                <a:effectLst/>
                <a:latin typeface="Times New Roman" panose="02020603050405020304" pitchFamily="18" charset="0"/>
                <a:cs typeface="Times New Roman" panose="02020603050405020304" pitchFamily="18" charset="0"/>
              </a:rPr>
              <a:t> docker-</a:t>
            </a:r>
            <a:r>
              <a:rPr lang="en-US" b="0" i="0" err="1">
                <a:solidFill>
                  <a:schemeClr val="tx1"/>
                </a:solidFill>
                <a:effectLst/>
                <a:latin typeface="Times New Roman" panose="02020603050405020304" pitchFamily="18" charset="0"/>
                <a:cs typeface="Times New Roman" panose="02020603050405020304" pitchFamily="18" charset="0"/>
              </a:rPr>
              <a:t>ce</a:t>
            </a:r>
            <a:r>
              <a:rPr lang="en-US" b="0" i="0">
                <a:solidFill>
                  <a:schemeClr val="tx1"/>
                </a:solidFill>
                <a:effectLst/>
                <a:latin typeface="Times New Roman" panose="02020603050405020304" pitchFamily="18" charset="0"/>
                <a:cs typeface="Times New Roman" panose="02020603050405020304" pitchFamily="18" charset="0"/>
              </a:rPr>
              <a:t>-cli containerd.io docker-compose-plugin –y</a:t>
            </a:r>
          </a:p>
          <a:p>
            <a:pPr marL="0" indent="0">
              <a:buNone/>
            </a:pPr>
            <a:r>
              <a:rPr lang="en-US">
                <a:solidFill>
                  <a:schemeClr val="tx1"/>
                </a:solidFill>
                <a:latin typeface="Times New Roman" panose="02020603050405020304" pitchFamily="18" charset="0"/>
                <a:cs typeface="Times New Roman" panose="02020603050405020304" pitchFamily="18" charset="0"/>
              </a:rPr>
              <a:t>(If you face any issues while installing the docker then use the </a:t>
            </a:r>
            <a:r>
              <a:rPr lang="en-US" err="1">
                <a:solidFill>
                  <a:schemeClr val="tx1"/>
                </a:solidFill>
                <a:latin typeface="Times New Roman" panose="02020603050405020304" pitchFamily="18" charset="0"/>
                <a:cs typeface="Times New Roman" panose="02020603050405020304" pitchFamily="18" charset="0"/>
              </a:rPr>
              <a:t>sudo</a:t>
            </a:r>
            <a:r>
              <a:rPr lang="en-US">
                <a:solidFill>
                  <a:schemeClr val="tx1"/>
                </a:solidFill>
                <a:latin typeface="Times New Roman" panose="02020603050405020304" pitchFamily="18" charset="0"/>
                <a:cs typeface="Times New Roman" panose="02020603050405020304" pitchFamily="18" charset="0"/>
              </a:rPr>
              <a:t> reboot command)</a:t>
            </a:r>
          </a:p>
          <a:p>
            <a:pPr marL="0" indent="0">
              <a:buNone/>
            </a:pPr>
            <a:r>
              <a:rPr lang="en-US" i="0">
                <a:solidFill>
                  <a:schemeClr val="tx1"/>
                </a:solidFill>
                <a:effectLst/>
                <a:latin typeface="Times New Roman" panose="02020603050405020304" pitchFamily="18" charset="0"/>
                <a:cs typeface="Times New Roman" panose="02020603050405020304" pitchFamily="18" charset="0"/>
              </a:rPr>
              <a:t>(Create </a:t>
            </a:r>
            <a:r>
              <a:rPr lang="en-US" i="0" err="1">
                <a:solidFill>
                  <a:schemeClr val="tx1"/>
                </a:solidFill>
                <a:effectLst/>
                <a:latin typeface="Times New Roman" panose="02020603050405020304" pitchFamily="18" charset="0"/>
                <a:cs typeface="Times New Roman" panose="02020603050405020304" pitchFamily="18" charset="0"/>
              </a:rPr>
              <a:t>oemr</a:t>
            </a:r>
            <a:r>
              <a:rPr lang="en-US" i="0">
                <a:solidFill>
                  <a:schemeClr val="tx1"/>
                </a:solidFill>
                <a:effectLst/>
                <a:latin typeface="Times New Roman" panose="02020603050405020304" pitchFamily="18" charset="0"/>
                <a:cs typeface="Times New Roman" panose="02020603050405020304" pitchFamily="18" charset="0"/>
              </a:rPr>
              <a:t> user)</a:t>
            </a:r>
          </a:p>
          <a:p>
            <a:r>
              <a:rPr lang="en-US" err="1">
                <a:solidFill>
                  <a:schemeClr val="tx1"/>
                </a:solidFill>
                <a:latin typeface="Times New Roman" panose="02020603050405020304" pitchFamily="18" charset="0"/>
                <a:cs typeface="Times New Roman" panose="02020603050405020304" pitchFamily="18" charset="0"/>
              </a:rPr>
              <a:t>s</a:t>
            </a:r>
            <a:r>
              <a:rPr lang="en-US" i="0" err="1">
                <a:solidFill>
                  <a:schemeClr val="tx1"/>
                </a:solidFill>
                <a:effectLst/>
                <a:latin typeface="Times New Roman" panose="02020603050405020304" pitchFamily="18" charset="0"/>
                <a:cs typeface="Times New Roman" panose="02020603050405020304" pitchFamily="18" charset="0"/>
              </a:rPr>
              <a:t>udo</a:t>
            </a:r>
            <a:r>
              <a:rPr lang="en-US" i="0">
                <a:solidFill>
                  <a:schemeClr val="tx1"/>
                </a:solidFill>
                <a:effectLst/>
                <a:latin typeface="Times New Roman" panose="02020603050405020304" pitchFamily="18" charset="0"/>
                <a:cs typeface="Times New Roman" panose="02020603050405020304" pitchFamily="18" charset="0"/>
              </a:rPr>
              <a:t> </a:t>
            </a:r>
            <a:r>
              <a:rPr lang="en-US" i="0" err="1">
                <a:solidFill>
                  <a:schemeClr val="tx1"/>
                </a:solidFill>
                <a:effectLst/>
                <a:latin typeface="Times New Roman" panose="02020603050405020304" pitchFamily="18" charset="0"/>
                <a:cs typeface="Times New Roman" panose="02020603050405020304" pitchFamily="18" charset="0"/>
              </a:rPr>
              <a:t>adduser</a:t>
            </a:r>
            <a:r>
              <a:rPr lang="en-US" i="0">
                <a:solidFill>
                  <a:schemeClr val="tx1"/>
                </a:solidFill>
                <a:effectLst/>
                <a:latin typeface="Times New Roman" panose="02020603050405020304" pitchFamily="18" charset="0"/>
                <a:cs typeface="Times New Roman" panose="02020603050405020304" pitchFamily="18" charset="0"/>
              </a:rPr>
              <a:t> </a:t>
            </a:r>
            <a:r>
              <a:rPr lang="en-US" i="0" err="1">
                <a:solidFill>
                  <a:schemeClr val="tx1"/>
                </a:solidFill>
                <a:effectLst/>
                <a:latin typeface="Times New Roman" panose="02020603050405020304" pitchFamily="18" charset="0"/>
                <a:cs typeface="Times New Roman" panose="02020603050405020304" pitchFamily="18" charset="0"/>
              </a:rPr>
              <a:t>oemr</a:t>
            </a:r>
            <a:endParaRPr lang="en-US" i="0">
              <a:solidFill>
                <a:schemeClr val="tx1"/>
              </a:solidFill>
              <a:effectLst/>
              <a:latin typeface="Times New Roman" panose="02020603050405020304" pitchFamily="18" charset="0"/>
              <a:cs typeface="Times New Roman" panose="02020603050405020304" pitchFamily="18" charset="0"/>
            </a:endParaRPr>
          </a:p>
          <a:p>
            <a:pPr marL="0" indent="0">
              <a:buNone/>
            </a:pPr>
            <a:r>
              <a:rPr lang="en-US">
                <a:solidFill>
                  <a:schemeClr val="tx1"/>
                </a:solidFill>
                <a:latin typeface="Times New Roman" panose="02020603050405020304" pitchFamily="18" charset="0"/>
                <a:cs typeface="Times New Roman" panose="02020603050405020304" pitchFamily="18" charset="0"/>
              </a:rPr>
              <a:t>Enter your password</a:t>
            </a:r>
          </a:p>
          <a:p>
            <a:pPr marL="0" indent="0">
              <a:buNone/>
            </a:pPr>
            <a:r>
              <a:rPr lang="en-US" i="0">
                <a:solidFill>
                  <a:schemeClr val="tx1"/>
                </a:solidFill>
                <a:effectLst/>
                <a:latin typeface="Times New Roman" panose="02020603050405020304" pitchFamily="18" charset="0"/>
                <a:cs typeface="Times New Roman" panose="02020603050405020304" pitchFamily="18" charset="0"/>
              </a:rPr>
              <a:t>Click enter and If the information is correct. Click Y(yes).</a:t>
            </a:r>
          </a:p>
          <a:p>
            <a:pPr marL="0" indent="0">
              <a:buNone/>
            </a:pPr>
            <a:endParaRPr lang="en-US" i="0">
              <a:solidFill>
                <a:srgbClr val="242424"/>
              </a:solidFill>
              <a:effectLst/>
              <a:latin typeface="-apple-system"/>
            </a:endParaRPr>
          </a:p>
          <a:p>
            <a:endParaRPr lang="en-US">
              <a:solidFill>
                <a:srgbClr val="242424"/>
              </a:solidFill>
              <a:latin typeface="-apple-system"/>
            </a:endParaRPr>
          </a:p>
          <a:p>
            <a:endParaRPr lang="en-US" i="0">
              <a:solidFill>
                <a:srgbClr val="242424"/>
              </a:solidFill>
              <a:effectLst/>
              <a:latin typeface="-apple-system"/>
            </a:endParaRPr>
          </a:p>
          <a:p>
            <a:pPr marL="0" indent="0">
              <a:buNone/>
            </a:pPr>
            <a:endParaRPr lang="en-US"/>
          </a:p>
        </p:txBody>
      </p:sp>
    </p:spTree>
    <p:extLst>
      <p:ext uri="{BB962C8B-B14F-4D97-AF65-F5344CB8AC3E}">
        <p14:creationId xmlns:p14="http://schemas.microsoft.com/office/powerpoint/2010/main" val="1252548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AE5142-7359-75EC-F13E-08E31EB78863}"/>
              </a:ext>
            </a:extLst>
          </p:cNvPr>
          <p:cNvSpPr>
            <a:spLocks noGrp="1"/>
          </p:cNvSpPr>
          <p:nvPr>
            <p:ph idx="1"/>
          </p:nvPr>
        </p:nvSpPr>
        <p:spPr>
          <a:xfrm>
            <a:off x="1536978" y="316523"/>
            <a:ext cx="6024407" cy="4661057"/>
          </a:xfrm>
        </p:spPr>
        <p:txBody>
          <a:bodyPr>
            <a:normAutofit/>
          </a:bodyPr>
          <a:lstStyle/>
          <a:p>
            <a:pPr marL="0" indent="0">
              <a:buNone/>
            </a:pPr>
            <a:r>
              <a:rPr lang="en-US" i="0">
                <a:solidFill>
                  <a:srgbClr val="242424"/>
                </a:solidFill>
                <a:effectLst/>
                <a:latin typeface="Times New Roman" panose="02020603050405020304" pitchFamily="18" charset="0"/>
                <a:cs typeface="Times New Roman" panose="02020603050405020304" pitchFamily="18" charset="0"/>
              </a:rPr>
              <a:t>(Create Docker user)</a:t>
            </a:r>
          </a:p>
          <a:p>
            <a:r>
              <a:rPr lang="en-US" b="0" i="0" err="1">
                <a:solidFill>
                  <a:srgbClr val="242424"/>
                </a:solidFill>
                <a:effectLst/>
                <a:latin typeface="Times New Roman" panose="02020603050405020304" pitchFamily="18" charset="0"/>
                <a:cs typeface="Times New Roman" panose="02020603050405020304" pitchFamily="18" charset="0"/>
              </a:rPr>
              <a:t>sudo</a:t>
            </a:r>
            <a:r>
              <a:rPr lang="en-US" b="0" i="0">
                <a:solidFill>
                  <a:srgbClr val="242424"/>
                </a:solidFill>
                <a:effectLst/>
                <a:latin typeface="Times New Roman" panose="02020603050405020304" pitchFamily="18" charset="0"/>
                <a:cs typeface="Times New Roman" panose="02020603050405020304" pitchFamily="18" charset="0"/>
              </a:rPr>
              <a:t> </a:t>
            </a:r>
            <a:r>
              <a:rPr lang="en-US" b="0" i="0" err="1">
                <a:solidFill>
                  <a:srgbClr val="242424"/>
                </a:solidFill>
                <a:effectLst/>
                <a:latin typeface="Times New Roman" panose="02020603050405020304" pitchFamily="18" charset="0"/>
                <a:cs typeface="Times New Roman" panose="02020603050405020304" pitchFamily="18" charset="0"/>
              </a:rPr>
              <a:t>groupadd</a:t>
            </a:r>
            <a:r>
              <a:rPr lang="en-US" b="0" i="0">
                <a:solidFill>
                  <a:srgbClr val="242424"/>
                </a:solidFill>
                <a:effectLst/>
                <a:latin typeface="Times New Roman" panose="02020603050405020304" pitchFamily="18" charset="0"/>
                <a:cs typeface="Times New Roman" panose="02020603050405020304" pitchFamily="18" charset="0"/>
              </a:rPr>
              <a:t> docker</a:t>
            </a:r>
          </a:p>
          <a:p>
            <a:r>
              <a:rPr lang="en-US" b="0" i="0" err="1">
                <a:solidFill>
                  <a:srgbClr val="242424"/>
                </a:solidFill>
                <a:effectLst/>
                <a:latin typeface="Times New Roman" panose="02020603050405020304" pitchFamily="18" charset="0"/>
                <a:cs typeface="Times New Roman" panose="02020603050405020304" pitchFamily="18" charset="0"/>
              </a:rPr>
              <a:t>sudo</a:t>
            </a:r>
            <a:r>
              <a:rPr lang="en-US" b="0" i="0">
                <a:solidFill>
                  <a:srgbClr val="242424"/>
                </a:solidFill>
                <a:effectLst/>
                <a:latin typeface="Times New Roman" panose="02020603050405020304" pitchFamily="18" charset="0"/>
                <a:cs typeface="Times New Roman" panose="02020603050405020304" pitchFamily="18" charset="0"/>
              </a:rPr>
              <a:t> </a:t>
            </a:r>
            <a:r>
              <a:rPr lang="en-US" b="0" i="0" err="1">
                <a:solidFill>
                  <a:srgbClr val="242424"/>
                </a:solidFill>
                <a:effectLst/>
                <a:latin typeface="Times New Roman" panose="02020603050405020304" pitchFamily="18" charset="0"/>
                <a:cs typeface="Times New Roman" panose="02020603050405020304" pitchFamily="18" charset="0"/>
              </a:rPr>
              <a:t>usermod</a:t>
            </a:r>
            <a:r>
              <a:rPr lang="en-US" b="0" i="0">
                <a:solidFill>
                  <a:srgbClr val="242424"/>
                </a:solidFill>
                <a:effectLst/>
                <a:latin typeface="Times New Roman" panose="02020603050405020304" pitchFamily="18" charset="0"/>
                <a:cs typeface="Times New Roman" panose="02020603050405020304" pitchFamily="18" charset="0"/>
              </a:rPr>
              <a:t> -</a:t>
            </a:r>
            <a:r>
              <a:rPr lang="en-US" b="0" i="0" err="1">
                <a:solidFill>
                  <a:srgbClr val="242424"/>
                </a:solidFill>
                <a:effectLst/>
                <a:latin typeface="Times New Roman" panose="02020603050405020304" pitchFamily="18" charset="0"/>
                <a:cs typeface="Times New Roman" panose="02020603050405020304" pitchFamily="18" charset="0"/>
              </a:rPr>
              <a:t>aG</a:t>
            </a:r>
            <a:r>
              <a:rPr lang="en-US" b="0" i="0">
                <a:solidFill>
                  <a:srgbClr val="242424"/>
                </a:solidFill>
                <a:effectLst/>
                <a:latin typeface="Times New Roman" panose="02020603050405020304" pitchFamily="18" charset="0"/>
                <a:cs typeface="Times New Roman" panose="02020603050405020304" pitchFamily="18" charset="0"/>
              </a:rPr>
              <a:t> docker $USER</a:t>
            </a:r>
            <a:endParaRPr lang="en-US">
              <a:solidFill>
                <a:schemeClr val="tx1"/>
              </a:solidFill>
              <a:latin typeface="Times New Roman" panose="02020603050405020304" pitchFamily="18" charset="0"/>
              <a:cs typeface="Times New Roman" panose="02020603050405020304" pitchFamily="18" charset="0"/>
            </a:endParaRPr>
          </a:p>
          <a:p>
            <a:pPr marL="0" indent="0">
              <a:buNone/>
            </a:pPr>
            <a:r>
              <a:rPr lang="en-US">
                <a:solidFill>
                  <a:schemeClr val="tx1"/>
                </a:solidFill>
                <a:latin typeface="Times New Roman" panose="02020603050405020304" pitchFamily="18" charset="0"/>
                <a:cs typeface="Times New Roman" panose="02020603050405020304" pitchFamily="18" charset="0"/>
              </a:rPr>
              <a:t>(Anything that has docker command should be run by </a:t>
            </a:r>
            <a:r>
              <a:rPr lang="en-US" err="1">
                <a:solidFill>
                  <a:schemeClr val="tx1"/>
                </a:solidFill>
                <a:latin typeface="Times New Roman" panose="02020603050405020304" pitchFamily="18" charset="0"/>
                <a:cs typeface="Times New Roman" panose="02020603050405020304" pitchFamily="18" charset="0"/>
              </a:rPr>
              <a:t>oemr</a:t>
            </a:r>
            <a:r>
              <a:rPr lang="en-US">
                <a:solidFill>
                  <a:schemeClr val="tx1"/>
                </a:solidFill>
                <a:latin typeface="Times New Roman" panose="02020603050405020304" pitchFamily="18" charset="0"/>
                <a:cs typeface="Times New Roman" panose="02020603050405020304" pitchFamily="18" charset="0"/>
              </a:rPr>
              <a:t> user)</a:t>
            </a:r>
          </a:p>
          <a:p>
            <a:r>
              <a:rPr lang="en-US" err="1">
                <a:solidFill>
                  <a:schemeClr val="tx1"/>
                </a:solidFill>
                <a:latin typeface="Times New Roman" panose="02020603050405020304" pitchFamily="18" charset="0"/>
                <a:cs typeface="Times New Roman" panose="02020603050405020304" pitchFamily="18" charset="0"/>
              </a:rPr>
              <a:t>sudo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su</a:t>
            </a:r>
            <a:r>
              <a:rPr lang="en-US">
                <a:solidFill>
                  <a:schemeClr val="tx1"/>
                </a:solidFill>
                <a:latin typeface="Times New Roman" panose="02020603050405020304" pitchFamily="18" charset="0"/>
                <a:cs typeface="Times New Roman" panose="02020603050405020304" pitchFamily="18" charset="0"/>
              </a:rPr>
              <a:t> - </a:t>
            </a:r>
            <a:r>
              <a:rPr lang="en-US" err="1">
                <a:solidFill>
                  <a:schemeClr val="tx1"/>
                </a:solidFill>
                <a:latin typeface="Times New Roman" panose="02020603050405020304" pitchFamily="18" charset="0"/>
                <a:cs typeface="Times New Roman" panose="02020603050405020304" pitchFamily="18" charset="0"/>
              </a:rPr>
              <a:t>oemr</a:t>
            </a:r>
            <a:endParaRPr lang="en-US">
              <a:solidFill>
                <a:schemeClr val="tx1"/>
              </a:solidFill>
              <a:latin typeface="Times New Roman" panose="02020603050405020304" pitchFamily="18" charset="0"/>
              <a:cs typeface="Times New Roman" panose="02020603050405020304" pitchFamily="18" charset="0"/>
            </a:endParaRPr>
          </a:p>
          <a:p>
            <a:pPr algn="l"/>
            <a:r>
              <a:rPr lang="en-US" b="0" i="0">
                <a:solidFill>
                  <a:srgbClr val="242424"/>
                </a:solidFill>
                <a:effectLst/>
                <a:latin typeface="Times New Roman" panose="02020603050405020304" pitchFamily="18" charset="0"/>
                <a:cs typeface="Times New Roman" panose="02020603050405020304" pitchFamily="18" charset="0"/>
              </a:rPr>
              <a:t>docker run hello-world</a:t>
            </a:r>
          </a:p>
          <a:p>
            <a:pPr algn="l"/>
            <a:r>
              <a:rPr lang="en-US">
                <a:solidFill>
                  <a:srgbClr val="242424"/>
                </a:solidFill>
                <a:latin typeface="Times New Roman" panose="02020603050405020304" pitchFamily="18" charset="0"/>
                <a:cs typeface="Times New Roman" panose="02020603050405020304" pitchFamily="18" charset="0"/>
              </a:rPr>
              <a:t>exit</a:t>
            </a:r>
          </a:p>
          <a:p>
            <a:pPr algn="l"/>
            <a:r>
              <a:rPr lang="en-US" b="0" i="0" err="1">
                <a:solidFill>
                  <a:srgbClr val="242424"/>
                </a:solidFill>
                <a:effectLst/>
                <a:latin typeface="Times New Roman" panose="02020603050405020304" pitchFamily="18" charset="0"/>
                <a:cs typeface="Times New Roman" panose="02020603050405020304" pitchFamily="18" charset="0"/>
              </a:rPr>
              <a:t>sudo</a:t>
            </a:r>
            <a:r>
              <a:rPr lang="en-US" b="0" i="0">
                <a:solidFill>
                  <a:srgbClr val="242424"/>
                </a:solidFill>
                <a:effectLst/>
                <a:latin typeface="Times New Roman" panose="02020603050405020304" pitchFamily="18" charset="0"/>
                <a:cs typeface="Times New Roman" panose="02020603050405020304" pitchFamily="18" charset="0"/>
              </a:rPr>
              <a:t> </a:t>
            </a:r>
            <a:r>
              <a:rPr lang="en-US" b="0" i="0" err="1">
                <a:solidFill>
                  <a:srgbClr val="242424"/>
                </a:solidFill>
                <a:effectLst/>
                <a:latin typeface="Times New Roman" panose="02020603050405020304" pitchFamily="18" charset="0"/>
                <a:cs typeface="Times New Roman" panose="02020603050405020304" pitchFamily="18" charset="0"/>
              </a:rPr>
              <a:t>systemctl</a:t>
            </a:r>
            <a:r>
              <a:rPr lang="en-US" b="0" i="0">
                <a:solidFill>
                  <a:srgbClr val="242424"/>
                </a:solidFill>
                <a:effectLst/>
                <a:latin typeface="Times New Roman" panose="02020603050405020304" pitchFamily="18" charset="0"/>
                <a:cs typeface="Times New Roman" panose="02020603050405020304" pitchFamily="18" charset="0"/>
              </a:rPr>
              <a:t> enable </a:t>
            </a:r>
            <a:r>
              <a:rPr lang="en-US" b="0" i="0" err="1">
                <a:solidFill>
                  <a:srgbClr val="242424"/>
                </a:solidFill>
                <a:effectLst/>
                <a:latin typeface="Times New Roman" panose="02020603050405020304" pitchFamily="18" charset="0"/>
                <a:cs typeface="Times New Roman" panose="02020603050405020304" pitchFamily="18" charset="0"/>
              </a:rPr>
              <a:t>docker.service</a:t>
            </a:r>
            <a:endParaRPr lang="en-US" b="0" i="0">
              <a:solidFill>
                <a:srgbClr val="242424"/>
              </a:solidFill>
              <a:effectLst/>
              <a:latin typeface="Times New Roman" panose="02020603050405020304" pitchFamily="18" charset="0"/>
              <a:cs typeface="Times New Roman" panose="02020603050405020304" pitchFamily="18" charset="0"/>
            </a:endParaRPr>
          </a:p>
          <a:p>
            <a:pPr algn="l"/>
            <a:r>
              <a:rPr lang="en-US" b="0" i="0" err="1">
                <a:solidFill>
                  <a:srgbClr val="242424"/>
                </a:solidFill>
                <a:effectLst/>
                <a:latin typeface="Times New Roman" panose="02020603050405020304" pitchFamily="18" charset="0"/>
                <a:cs typeface="Times New Roman" panose="02020603050405020304" pitchFamily="18" charset="0"/>
              </a:rPr>
              <a:t>sudo</a:t>
            </a:r>
            <a:r>
              <a:rPr lang="en-US" b="0" i="0">
                <a:solidFill>
                  <a:srgbClr val="242424"/>
                </a:solidFill>
                <a:effectLst/>
                <a:latin typeface="Times New Roman" panose="02020603050405020304" pitchFamily="18" charset="0"/>
                <a:cs typeface="Times New Roman" panose="02020603050405020304" pitchFamily="18" charset="0"/>
              </a:rPr>
              <a:t> </a:t>
            </a:r>
            <a:r>
              <a:rPr lang="en-US" b="0" i="0" err="1">
                <a:solidFill>
                  <a:srgbClr val="242424"/>
                </a:solidFill>
                <a:effectLst/>
                <a:latin typeface="Times New Roman" panose="02020603050405020304" pitchFamily="18" charset="0"/>
                <a:cs typeface="Times New Roman" panose="02020603050405020304" pitchFamily="18" charset="0"/>
              </a:rPr>
              <a:t>systemctl</a:t>
            </a:r>
            <a:r>
              <a:rPr lang="en-US" b="0" i="0">
                <a:solidFill>
                  <a:srgbClr val="242424"/>
                </a:solidFill>
                <a:effectLst/>
                <a:latin typeface="Times New Roman" panose="02020603050405020304" pitchFamily="18" charset="0"/>
                <a:cs typeface="Times New Roman" panose="02020603050405020304" pitchFamily="18" charset="0"/>
              </a:rPr>
              <a:t> enable </a:t>
            </a:r>
            <a:r>
              <a:rPr lang="en-US" b="0" i="0" err="1">
                <a:solidFill>
                  <a:srgbClr val="242424"/>
                </a:solidFill>
                <a:effectLst/>
                <a:latin typeface="Times New Roman" panose="02020603050405020304" pitchFamily="18" charset="0"/>
                <a:cs typeface="Times New Roman" panose="02020603050405020304" pitchFamily="18" charset="0"/>
              </a:rPr>
              <a:t>containerd.service</a:t>
            </a:r>
            <a:endParaRPr lang="en-US" b="0" i="0">
              <a:solidFill>
                <a:srgbClr val="242424"/>
              </a:solidFill>
              <a:effectLst/>
              <a:latin typeface="Times New Roman" panose="02020603050405020304" pitchFamily="18" charset="0"/>
              <a:cs typeface="Times New Roman" panose="02020603050405020304" pitchFamily="18" charset="0"/>
            </a:endParaRPr>
          </a:p>
          <a:p>
            <a:pPr algn="l"/>
            <a:r>
              <a:rPr lang="en-US" b="0" i="0" err="1">
                <a:solidFill>
                  <a:srgbClr val="242424"/>
                </a:solidFill>
                <a:effectLst/>
                <a:latin typeface="Times New Roman" panose="02020603050405020304" pitchFamily="18" charset="0"/>
                <a:cs typeface="Times New Roman" panose="02020603050405020304" pitchFamily="18" charset="0"/>
              </a:rPr>
              <a:t>sudo</a:t>
            </a:r>
            <a:r>
              <a:rPr lang="en-US" b="0" i="0">
                <a:solidFill>
                  <a:srgbClr val="242424"/>
                </a:solidFill>
                <a:effectLst/>
                <a:latin typeface="Times New Roman" panose="02020603050405020304" pitchFamily="18" charset="0"/>
                <a:cs typeface="Times New Roman" panose="02020603050405020304" pitchFamily="18" charset="0"/>
              </a:rPr>
              <a:t> apt-get install docker-compose –y</a:t>
            </a:r>
          </a:p>
          <a:p>
            <a:pPr algn="l"/>
            <a:r>
              <a:rPr lang="en-US" err="1">
                <a:solidFill>
                  <a:srgbClr val="242424"/>
                </a:solidFill>
                <a:latin typeface="Times New Roman" panose="02020603050405020304" pitchFamily="18" charset="0"/>
                <a:cs typeface="Times New Roman" panose="02020603050405020304" pitchFamily="18" charset="0"/>
              </a:rPr>
              <a:t>sudo</a:t>
            </a:r>
            <a:r>
              <a:rPr lang="en-US">
                <a:solidFill>
                  <a:srgbClr val="242424"/>
                </a:solidFill>
                <a:latin typeface="Times New Roman" panose="02020603050405020304" pitchFamily="18" charset="0"/>
                <a:cs typeface="Times New Roman" panose="02020603050405020304" pitchFamily="18" charset="0"/>
              </a:rPr>
              <a:t> </a:t>
            </a:r>
            <a:r>
              <a:rPr lang="en-US" err="1">
                <a:solidFill>
                  <a:srgbClr val="242424"/>
                </a:solidFill>
                <a:latin typeface="Times New Roman" panose="02020603050405020304" pitchFamily="18" charset="0"/>
                <a:cs typeface="Times New Roman" panose="02020603050405020304" pitchFamily="18" charset="0"/>
              </a:rPr>
              <a:t>su</a:t>
            </a:r>
            <a:r>
              <a:rPr lang="en-US">
                <a:solidFill>
                  <a:srgbClr val="242424"/>
                </a:solidFill>
                <a:latin typeface="Times New Roman" panose="02020603050405020304" pitchFamily="18" charset="0"/>
                <a:cs typeface="Times New Roman" panose="02020603050405020304" pitchFamily="18" charset="0"/>
              </a:rPr>
              <a:t> – </a:t>
            </a:r>
            <a:r>
              <a:rPr lang="en-US" err="1">
                <a:solidFill>
                  <a:srgbClr val="242424"/>
                </a:solidFill>
                <a:latin typeface="Times New Roman" panose="02020603050405020304" pitchFamily="18" charset="0"/>
                <a:cs typeface="Times New Roman" panose="02020603050405020304" pitchFamily="18" charset="0"/>
              </a:rPr>
              <a:t>oemr</a:t>
            </a:r>
            <a:endParaRPr lang="en-US">
              <a:solidFill>
                <a:srgbClr val="242424"/>
              </a:solidFill>
              <a:latin typeface="Times New Roman" panose="02020603050405020304" pitchFamily="18" charset="0"/>
              <a:cs typeface="Times New Roman" panose="02020603050405020304" pitchFamily="18" charset="0"/>
            </a:endParaRPr>
          </a:p>
          <a:p>
            <a:pPr algn="l"/>
            <a:r>
              <a:rPr lang="en-US">
                <a:solidFill>
                  <a:srgbClr val="242424"/>
                </a:solidFill>
                <a:latin typeface="Times New Roman" panose="02020603050405020304" pitchFamily="18" charset="0"/>
                <a:cs typeface="Times New Roman" panose="02020603050405020304" pitchFamily="18" charset="0"/>
              </a:rPr>
              <a:t>nano docker-</a:t>
            </a:r>
            <a:r>
              <a:rPr lang="en-US" err="1">
                <a:solidFill>
                  <a:srgbClr val="242424"/>
                </a:solidFill>
                <a:latin typeface="Times New Roman" panose="02020603050405020304" pitchFamily="18" charset="0"/>
                <a:cs typeface="Times New Roman" panose="02020603050405020304" pitchFamily="18" charset="0"/>
              </a:rPr>
              <a:t>compose.yml</a:t>
            </a:r>
            <a:endParaRPr lang="en-US">
              <a:solidFill>
                <a:srgbClr val="242424"/>
              </a:solidFill>
              <a:latin typeface="Times New Roman" panose="02020603050405020304" pitchFamily="18" charset="0"/>
              <a:cs typeface="Times New Roman" panose="02020603050405020304" pitchFamily="18" charset="0"/>
            </a:endParaRPr>
          </a:p>
          <a:p>
            <a:pPr marL="0" indent="0">
              <a:buNone/>
            </a:pPr>
            <a:endParaRPr lang="en-US">
              <a:solidFill>
                <a:srgbClr val="242424"/>
              </a:solidFill>
              <a:latin typeface="-apple-system"/>
            </a:endParaRPr>
          </a:p>
          <a:p>
            <a:pPr algn="l"/>
            <a:endParaRPr lang="en-US">
              <a:solidFill>
                <a:srgbClr val="242424"/>
              </a:solidFill>
              <a:latin typeface="-apple-system"/>
            </a:endParaRPr>
          </a:p>
        </p:txBody>
      </p:sp>
    </p:spTree>
    <p:extLst>
      <p:ext uri="{BB962C8B-B14F-4D97-AF65-F5344CB8AC3E}">
        <p14:creationId xmlns:p14="http://schemas.microsoft.com/office/powerpoint/2010/main" val="881860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8BC5B3-1778-5913-D1DB-AD714DD32E58}"/>
              </a:ext>
            </a:extLst>
          </p:cNvPr>
          <p:cNvSpPr>
            <a:spLocks noGrp="1"/>
          </p:cNvSpPr>
          <p:nvPr>
            <p:ph idx="1"/>
          </p:nvPr>
        </p:nvSpPr>
        <p:spPr>
          <a:xfrm>
            <a:off x="1806677" y="103239"/>
            <a:ext cx="6017342" cy="5184058"/>
          </a:xfrm>
        </p:spPr>
        <p:txBody>
          <a:bodyPr>
            <a:normAutofit fontScale="77500" lnSpcReduction="20000"/>
          </a:bodyPr>
          <a:lstStyle/>
          <a:p>
            <a:pPr marL="0" indent="0">
              <a:buNone/>
            </a:pPr>
            <a:r>
              <a:rPr lang="en-US" b="1" i="1">
                <a:solidFill>
                  <a:schemeClr val="tx1"/>
                </a:solidFill>
                <a:latin typeface="Times New Roman" panose="02020603050405020304" pitchFamily="18" charset="0"/>
                <a:cs typeface="Times New Roman" panose="02020603050405020304" pitchFamily="18" charset="0"/>
              </a:rPr>
              <a:t>Step 5:</a:t>
            </a:r>
            <a:r>
              <a:rPr lang="en-US" i="1">
                <a:solidFill>
                  <a:schemeClr val="tx1"/>
                </a:solidFill>
                <a:latin typeface="Times New Roman" panose="02020603050405020304" pitchFamily="18" charset="0"/>
                <a:cs typeface="Times New Roman" panose="02020603050405020304" pitchFamily="18" charset="0"/>
              </a:rPr>
              <a:t> Create docker-compose, Copy paste the entire thing </a:t>
            </a:r>
          </a:p>
          <a:p>
            <a:pPr marL="0" indent="0">
              <a:buNone/>
            </a:pPr>
            <a:r>
              <a:rPr lang="en-US" b="0" i="0">
                <a:solidFill>
                  <a:schemeClr val="tx1"/>
                </a:solidFill>
                <a:effectLst/>
                <a:latin typeface="Times New Roman" panose="02020603050405020304" pitchFamily="18" charset="0"/>
                <a:cs typeface="Times New Roman" panose="02020603050405020304" pitchFamily="18" charset="0"/>
              </a:rPr>
              <a:t># Use admin/pass as user/password credentials to login to </a:t>
            </a:r>
            <a:r>
              <a:rPr lang="en-US" b="0" i="0" err="1">
                <a:solidFill>
                  <a:schemeClr val="tx1"/>
                </a:solidFill>
                <a:effectLst/>
                <a:latin typeface="Times New Roman" panose="02020603050405020304" pitchFamily="18" charset="0"/>
                <a:cs typeface="Times New Roman" panose="02020603050405020304" pitchFamily="18" charset="0"/>
              </a:rPr>
              <a:t>openemr</a:t>
            </a:r>
            <a:r>
              <a:rPr lang="en-US" b="0" i="0">
                <a:solidFill>
                  <a:schemeClr val="tx1"/>
                </a:solidFill>
                <a:effectLst/>
                <a:latin typeface="Times New Roman" panose="02020603050405020304" pitchFamily="18" charset="0"/>
                <a:cs typeface="Times New Roman" panose="02020603050405020304" pitchFamily="18" charset="0"/>
              </a:rPr>
              <a:t> (from OE_USER and OE_PASS below)</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MYSQL_HOST and MYSQL_ROOT_PASS are required for </a:t>
            </a:r>
            <a:r>
              <a:rPr lang="en-US" b="0" i="0" err="1">
                <a:solidFill>
                  <a:schemeClr val="tx1"/>
                </a:solidFill>
                <a:effectLst/>
                <a:latin typeface="Times New Roman" panose="02020603050405020304" pitchFamily="18" charset="0"/>
                <a:cs typeface="Times New Roman" panose="02020603050405020304" pitchFamily="18" charset="0"/>
              </a:rPr>
              <a:t>openemr</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MYSQL_USER, MYSQL_PASS, OE_USER, MYSQL_PASS are optional for </a:t>
            </a:r>
            <a:r>
              <a:rPr lang="en-US" b="0" i="0" err="1">
                <a:solidFill>
                  <a:schemeClr val="tx1"/>
                </a:solidFill>
                <a:effectLst/>
                <a:latin typeface="Times New Roman" panose="02020603050405020304" pitchFamily="18" charset="0"/>
                <a:cs typeface="Times New Roman" panose="02020603050405020304" pitchFamily="18" charset="0"/>
              </a:rPr>
              <a:t>openemr</a:t>
            </a:r>
            <a:r>
              <a:rPr lang="en-US" b="0" i="0">
                <a:solidFill>
                  <a:schemeClr val="tx1"/>
                </a:solidFill>
                <a:effectLst/>
                <a:latin typeface="Times New Roman" panose="02020603050405020304" pitchFamily="18" charset="0"/>
                <a:cs typeface="Times New Roman" panose="02020603050405020304" pitchFamily="18" charset="0"/>
              </a:rPr>
              <a:t> and</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if not provided, then default to </a:t>
            </a:r>
            <a:r>
              <a:rPr lang="en-US" b="0" i="0" err="1">
                <a:solidFill>
                  <a:schemeClr val="tx1"/>
                </a:solidFill>
                <a:effectLst/>
                <a:latin typeface="Times New Roman" panose="02020603050405020304" pitchFamily="18" charset="0"/>
                <a:cs typeface="Times New Roman" panose="02020603050405020304" pitchFamily="18" charset="0"/>
              </a:rPr>
              <a:t>openemr</a:t>
            </a: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openemr</a:t>
            </a:r>
            <a:r>
              <a:rPr lang="en-US" b="0" i="0">
                <a:solidFill>
                  <a:schemeClr val="tx1"/>
                </a:solidFill>
                <a:effectLst/>
                <a:latin typeface="Times New Roman" panose="02020603050405020304" pitchFamily="18" charset="0"/>
                <a:cs typeface="Times New Roman" panose="02020603050405020304" pitchFamily="18" charset="0"/>
              </a:rPr>
              <a:t>, admin, and pass respectively.</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version: '3.1'</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services:</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mysql</a:t>
            </a:r>
            <a:r>
              <a:rPr lang="en-US" b="0" i="0">
                <a:solidFill>
                  <a:schemeClr val="tx1"/>
                </a:solidFill>
                <a:effectLst/>
                <a:latin typeface="Times New Roman" panose="02020603050405020304" pitchFamily="18" charset="0"/>
                <a:cs typeface="Times New Roman" panose="02020603050405020304" pitchFamily="18" charset="0"/>
              </a:rPr>
              <a:t>:</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restart: always</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image: mariadb:10.6</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command: ['</a:t>
            </a:r>
            <a:r>
              <a:rPr lang="en-US" b="0" i="0" err="1">
                <a:solidFill>
                  <a:schemeClr val="tx1"/>
                </a:solidFill>
                <a:effectLst/>
                <a:latin typeface="Times New Roman" panose="02020603050405020304" pitchFamily="18" charset="0"/>
                <a:cs typeface="Times New Roman" panose="02020603050405020304" pitchFamily="18" charset="0"/>
              </a:rPr>
              <a:t>mysqld</a:t>
            </a:r>
            <a:r>
              <a:rPr lang="en-US" b="0" i="0">
                <a:solidFill>
                  <a:schemeClr val="tx1"/>
                </a:solidFill>
                <a:effectLst/>
                <a:latin typeface="Times New Roman" panose="02020603050405020304" pitchFamily="18" charset="0"/>
                <a:cs typeface="Times New Roman" panose="02020603050405020304" pitchFamily="18" charset="0"/>
              </a:rPr>
              <a:t>','--character-set-server=utf8mb4']</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volumes:</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 </a:t>
            </a:r>
            <a:r>
              <a:rPr lang="en-US" b="0" i="0" err="1">
                <a:solidFill>
                  <a:schemeClr val="tx1"/>
                </a:solidFill>
                <a:effectLst/>
                <a:latin typeface="Times New Roman" panose="02020603050405020304" pitchFamily="18" charset="0"/>
                <a:cs typeface="Times New Roman" panose="02020603050405020304" pitchFamily="18" charset="0"/>
              </a:rPr>
              <a:t>databasevolume</a:t>
            </a:r>
            <a:r>
              <a:rPr lang="en-US" b="0" i="0">
                <a:solidFill>
                  <a:schemeClr val="tx1"/>
                </a:solidFill>
                <a:effectLst/>
                <a:latin typeface="Times New Roman" panose="02020603050405020304" pitchFamily="18" charset="0"/>
                <a:cs typeface="Times New Roman" panose="02020603050405020304" pitchFamily="18" charset="0"/>
              </a:rPr>
              <a:t>:/var/lib/</a:t>
            </a:r>
            <a:r>
              <a:rPr lang="en-US" b="0" i="0" err="1">
                <a:solidFill>
                  <a:schemeClr val="tx1"/>
                </a:solidFill>
                <a:effectLst/>
                <a:latin typeface="Times New Roman" panose="02020603050405020304" pitchFamily="18" charset="0"/>
                <a:cs typeface="Times New Roman" panose="02020603050405020304" pitchFamily="18" charset="0"/>
              </a:rPr>
              <a:t>mysql</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ports:</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- 3306:3306</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environment:</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MYSQL_ROOT_PASSWORD: root</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openemr</a:t>
            </a:r>
            <a:r>
              <a:rPr lang="en-US" b="0" i="0">
                <a:solidFill>
                  <a:schemeClr val="tx1"/>
                </a:solidFill>
                <a:effectLst/>
                <a:latin typeface="Times New Roman" panose="02020603050405020304" pitchFamily="18" charset="0"/>
                <a:cs typeface="Times New Roman" panose="02020603050405020304" pitchFamily="18" charset="0"/>
              </a:rPr>
              <a:t>:</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restart: always</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image: </a:t>
            </a:r>
            <a:r>
              <a:rPr lang="en-US" b="0" i="0" err="1">
                <a:solidFill>
                  <a:schemeClr val="tx1"/>
                </a:solidFill>
                <a:effectLst/>
                <a:latin typeface="Times New Roman" panose="02020603050405020304" pitchFamily="18" charset="0"/>
                <a:cs typeface="Times New Roman" panose="02020603050405020304" pitchFamily="18" charset="0"/>
              </a:rPr>
              <a:t>openemr</a:t>
            </a:r>
            <a:r>
              <a:rPr lang="en-US" b="0" i="0">
                <a:solidFill>
                  <a:schemeClr val="tx1"/>
                </a:solidFill>
                <a:effectLst/>
                <a:latin typeface="Times New Roman" panose="02020603050405020304" pitchFamily="18" charset="0"/>
                <a:cs typeface="Times New Roman" panose="02020603050405020304" pitchFamily="18" charset="0"/>
              </a:rPr>
              <a:t>/openemr:7.0.0</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ports:</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- 80:80</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- 443:443</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volumes:</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 logvolume01:/var/log</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 </a:t>
            </a:r>
            <a:r>
              <a:rPr lang="en-US" b="0" i="0" err="1">
                <a:solidFill>
                  <a:schemeClr val="tx1"/>
                </a:solidFill>
                <a:effectLst/>
                <a:latin typeface="Times New Roman" panose="02020603050405020304" pitchFamily="18" charset="0"/>
                <a:cs typeface="Times New Roman" panose="02020603050405020304" pitchFamily="18" charset="0"/>
              </a:rPr>
              <a:t>sitevolume</a:t>
            </a:r>
            <a:r>
              <a:rPr lang="en-US" b="0" i="0">
                <a:solidFill>
                  <a:schemeClr val="tx1"/>
                </a:solidFill>
                <a:effectLst/>
                <a:latin typeface="Times New Roman" panose="02020603050405020304" pitchFamily="18" charset="0"/>
                <a:cs typeface="Times New Roman" panose="02020603050405020304" pitchFamily="18" charset="0"/>
              </a:rPr>
              <a:t>:/var/www/localhost/</a:t>
            </a:r>
            <a:r>
              <a:rPr lang="en-US" b="0" i="0" err="1">
                <a:solidFill>
                  <a:schemeClr val="tx1"/>
                </a:solidFill>
                <a:effectLst/>
                <a:latin typeface="Times New Roman" panose="02020603050405020304" pitchFamily="18" charset="0"/>
                <a:cs typeface="Times New Roman" panose="02020603050405020304" pitchFamily="18" charset="0"/>
              </a:rPr>
              <a:t>htdocs</a:t>
            </a:r>
            <a:r>
              <a:rPr lang="en-US" b="0" i="0">
                <a:solidFill>
                  <a:schemeClr val="tx1"/>
                </a:solidFill>
                <a:effectLst/>
                <a:latin typeface="Times New Roman" panose="02020603050405020304" pitchFamily="18" charset="0"/>
                <a:cs typeface="Times New Roman" panose="02020603050405020304" pitchFamily="18" charset="0"/>
              </a:rPr>
              <a:t>/</a:t>
            </a:r>
            <a:r>
              <a:rPr lang="en-US" b="0" i="0" err="1">
                <a:solidFill>
                  <a:schemeClr val="tx1"/>
                </a:solidFill>
                <a:effectLst/>
                <a:latin typeface="Times New Roman" panose="02020603050405020304" pitchFamily="18" charset="0"/>
                <a:cs typeface="Times New Roman" panose="02020603050405020304" pitchFamily="18" charset="0"/>
              </a:rPr>
              <a:t>openemr</a:t>
            </a:r>
            <a:r>
              <a:rPr lang="en-US" b="0" i="0">
                <a:solidFill>
                  <a:schemeClr val="tx1"/>
                </a:solidFill>
                <a:effectLst/>
                <a:latin typeface="Times New Roman" panose="02020603050405020304" pitchFamily="18" charset="0"/>
                <a:cs typeface="Times New Roman" panose="02020603050405020304" pitchFamily="18" charset="0"/>
              </a:rPr>
              <a:t>/sites</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 /home/</a:t>
            </a:r>
            <a:r>
              <a:rPr lang="en-US" b="0" i="0" err="1">
                <a:solidFill>
                  <a:schemeClr val="tx1"/>
                </a:solidFill>
                <a:effectLst/>
                <a:latin typeface="Times New Roman" panose="02020603050405020304" pitchFamily="18" charset="0"/>
                <a:cs typeface="Times New Roman" panose="02020603050405020304" pitchFamily="18" charset="0"/>
              </a:rPr>
              <a:t>oemr</a:t>
            </a:r>
            <a:r>
              <a:rPr lang="en-US" b="0" i="0">
                <a:solidFill>
                  <a:schemeClr val="tx1"/>
                </a:solidFill>
                <a:effectLst/>
                <a:latin typeface="Times New Roman" panose="02020603050405020304" pitchFamily="18" charset="0"/>
                <a:cs typeface="Times New Roman" panose="02020603050405020304" pitchFamily="18" charset="0"/>
              </a:rPr>
              <a:t>/</a:t>
            </a:r>
            <a:r>
              <a:rPr lang="en-US" b="0" i="0" err="1">
                <a:solidFill>
                  <a:schemeClr val="tx1"/>
                </a:solidFill>
                <a:effectLst/>
                <a:latin typeface="Times New Roman" panose="02020603050405020304" pitchFamily="18" charset="0"/>
                <a:cs typeface="Times New Roman" panose="02020603050405020304" pitchFamily="18" charset="0"/>
              </a:rPr>
              <a:t>openemr-devops</a:t>
            </a:r>
            <a:r>
              <a:rPr lang="en-US" b="0" i="0">
                <a:solidFill>
                  <a:schemeClr val="tx1"/>
                </a:solidFill>
                <a:effectLst/>
                <a:latin typeface="Times New Roman" panose="02020603050405020304" pitchFamily="18" charset="0"/>
                <a:cs typeface="Times New Roman" panose="02020603050405020304" pitchFamily="18" charset="0"/>
              </a:rPr>
              <a:t>/docker/</a:t>
            </a:r>
            <a:r>
              <a:rPr lang="en-US" b="0" i="0" err="1">
                <a:solidFill>
                  <a:schemeClr val="tx1"/>
                </a:solidFill>
                <a:effectLst/>
                <a:latin typeface="Times New Roman" panose="02020603050405020304" pitchFamily="18" charset="0"/>
                <a:cs typeface="Times New Roman" panose="02020603050405020304" pitchFamily="18" charset="0"/>
              </a:rPr>
              <a:t>openemr</a:t>
            </a:r>
            <a:r>
              <a:rPr lang="en-US" b="0" i="0">
                <a:solidFill>
                  <a:schemeClr val="tx1"/>
                </a:solidFill>
                <a:effectLst/>
                <a:latin typeface="Times New Roman" panose="02020603050405020304" pitchFamily="18" charset="0"/>
                <a:cs typeface="Times New Roman" panose="02020603050405020304" pitchFamily="18" charset="0"/>
              </a:rPr>
              <a:t>/flex-edge/utilities/:/root/</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environment:</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MYSQL_HOST: </a:t>
            </a:r>
            <a:r>
              <a:rPr lang="en-US" b="0" i="0" err="1">
                <a:solidFill>
                  <a:schemeClr val="tx1"/>
                </a:solidFill>
                <a:effectLst/>
                <a:latin typeface="Times New Roman" panose="02020603050405020304" pitchFamily="18" charset="0"/>
                <a:cs typeface="Times New Roman" panose="02020603050405020304" pitchFamily="18" charset="0"/>
              </a:rPr>
              <a:t>mysql</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MYSQL_ROOT_PASS: root</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MYSQL_USER: </a:t>
            </a:r>
            <a:r>
              <a:rPr lang="en-US" b="0" i="0" err="1">
                <a:solidFill>
                  <a:schemeClr val="tx1"/>
                </a:solidFill>
                <a:effectLst/>
                <a:latin typeface="Times New Roman" panose="02020603050405020304" pitchFamily="18" charset="0"/>
                <a:cs typeface="Times New Roman" panose="02020603050405020304" pitchFamily="18" charset="0"/>
              </a:rPr>
              <a:t>openemr</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MYSQL_PASS: </a:t>
            </a:r>
            <a:r>
              <a:rPr lang="en-US" b="0" i="0" err="1">
                <a:solidFill>
                  <a:schemeClr val="tx1"/>
                </a:solidFill>
                <a:effectLst/>
                <a:latin typeface="Times New Roman" panose="02020603050405020304" pitchFamily="18" charset="0"/>
                <a:cs typeface="Times New Roman" panose="02020603050405020304" pitchFamily="18" charset="0"/>
              </a:rPr>
              <a:t>openemr</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OE_USER: admin</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OE_PASS: pass</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depends_on</a:t>
            </a:r>
            <a:r>
              <a:rPr lang="en-US" b="0" i="0">
                <a:solidFill>
                  <a:schemeClr val="tx1"/>
                </a:solidFill>
                <a:effectLst/>
                <a:latin typeface="Times New Roman" panose="02020603050405020304" pitchFamily="18" charset="0"/>
                <a:cs typeface="Times New Roman" panose="02020603050405020304" pitchFamily="18" charset="0"/>
              </a:rPr>
              <a:t>:</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 </a:t>
            </a:r>
            <a:r>
              <a:rPr lang="en-US" b="0" i="0" err="1">
                <a:solidFill>
                  <a:schemeClr val="tx1"/>
                </a:solidFill>
                <a:effectLst/>
                <a:latin typeface="Times New Roman" panose="02020603050405020304" pitchFamily="18" charset="0"/>
                <a:cs typeface="Times New Roman" panose="02020603050405020304" pitchFamily="18" charset="0"/>
              </a:rPr>
              <a:t>mysql</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volumes:</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logvolume01: {​​​​​}​​​​​</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sitevolume</a:t>
            </a:r>
            <a:r>
              <a:rPr lang="en-US" b="0" i="0">
                <a:solidFill>
                  <a:schemeClr val="tx1"/>
                </a:solidFill>
                <a:effectLst/>
                <a:latin typeface="Times New Roman" panose="02020603050405020304" pitchFamily="18" charset="0"/>
                <a:cs typeface="Times New Roman" panose="02020603050405020304" pitchFamily="18" charset="0"/>
              </a:rPr>
              <a:t>: {​​​​​​​​​​​​}​​​​​​​​​​​​</a:t>
            </a:r>
            <a:br>
              <a:rPr lang="en-US">
                <a:solidFill>
                  <a:schemeClr val="tx1"/>
                </a:solidFill>
                <a:latin typeface="Times New Roman" panose="02020603050405020304" pitchFamily="18" charset="0"/>
                <a:cs typeface="Times New Roman" panose="02020603050405020304" pitchFamily="18" charset="0"/>
              </a:rPr>
            </a:b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databasevolume</a:t>
            </a:r>
            <a:r>
              <a:rPr lang="en-US" b="0" i="0">
                <a:solidFill>
                  <a:schemeClr val="tx1"/>
                </a:solidFill>
                <a:effectLst/>
                <a:latin typeface="Times New Roman" panose="02020603050405020304" pitchFamily="18" charset="0"/>
                <a:cs typeface="Times New Roman" panose="02020603050405020304" pitchFamily="18" charset="0"/>
              </a:rPr>
              <a:t>: {​​​​​​​​​​​​}​​​​​​​​​​​​</a:t>
            </a:r>
            <a:endParaRPr lang="en-US">
              <a:solidFill>
                <a:schemeClr val="tx1"/>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A9BDA333-45DF-5666-4B72-BCCCD9307052}"/>
              </a:ext>
            </a:extLst>
          </p:cNvPr>
          <p:cNvCxnSpPr>
            <a:cxnSpLocks/>
          </p:cNvCxnSpPr>
          <p:nvPr/>
        </p:nvCxnSpPr>
        <p:spPr>
          <a:xfrm>
            <a:off x="4866968" y="103238"/>
            <a:ext cx="0" cy="213852"/>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88301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B5D1-E43F-D534-770D-2B5E79DF1A7E}"/>
              </a:ext>
            </a:extLst>
          </p:cNvPr>
          <p:cNvSpPr>
            <a:spLocks noGrp="1"/>
          </p:cNvSpPr>
          <p:nvPr>
            <p:ph idx="1"/>
          </p:nvPr>
        </p:nvSpPr>
        <p:spPr>
          <a:xfrm>
            <a:off x="1528031" y="191729"/>
            <a:ext cx="6087938" cy="5470518"/>
          </a:xfrm>
        </p:spPr>
        <p:txBody>
          <a:bodyPr>
            <a:normAutofit fontScale="70000" lnSpcReduction="20000"/>
          </a:bodyPr>
          <a:lstStyle/>
          <a:p>
            <a:pPr marL="0" indent="0">
              <a:buNone/>
            </a:pPr>
            <a:r>
              <a:rPr lang="en-US" sz="2550">
                <a:solidFill>
                  <a:schemeClr val="tx1"/>
                </a:solidFill>
                <a:latin typeface="Times New Roman" panose="02020603050405020304" pitchFamily="18" charset="0"/>
                <a:cs typeface="Times New Roman" panose="02020603050405020304" pitchFamily="18" charset="0"/>
              </a:rPr>
              <a:t>Remember to change the Docker Compose to point to these volume locations</a:t>
            </a:r>
          </a:p>
          <a:p>
            <a:r>
              <a:rPr lang="en-US" sz="2550">
                <a:solidFill>
                  <a:schemeClr val="tx1"/>
                </a:solidFill>
                <a:latin typeface="Times New Roman" panose="02020603050405020304" pitchFamily="18" charset="0"/>
                <a:cs typeface="Times New Roman" panose="02020603050405020304" pitchFamily="18" charset="0"/>
              </a:rPr>
              <a:t>volumes:</a:t>
            </a:r>
            <a:br>
              <a:rPr lang="en-US" sz="2550">
                <a:solidFill>
                  <a:schemeClr val="tx1"/>
                </a:solidFill>
                <a:latin typeface="Times New Roman" panose="02020603050405020304" pitchFamily="18" charset="0"/>
                <a:cs typeface="Times New Roman" panose="02020603050405020304" pitchFamily="18" charset="0"/>
              </a:rPr>
            </a:br>
            <a:r>
              <a:rPr lang="en-US" sz="2550">
                <a:solidFill>
                  <a:schemeClr val="tx1"/>
                </a:solidFill>
                <a:latin typeface="Times New Roman" panose="02020603050405020304" pitchFamily="18" charset="0"/>
                <a:cs typeface="Times New Roman" panose="02020603050405020304" pitchFamily="18" charset="0"/>
              </a:rPr>
              <a:t>    - </a:t>
            </a:r>
            <a:r>
              <a:rPr lang="en-US" sz="2550" err="1">
                <a:solidFill>
                  <a:schemeClr val="tx1"/>
                </a:solidFill>
                <a:latin typeface="Times New Roman" panose="02020603050405020304" pitchFamily="18" charset="0"/>
                <a:cs typeface="Times New Roman" panose="02020603050405020304" pitchFamily="18" charset="0"/>
              </a:rPr>
              <a:t>oemr_databasevolume</a:t>
            </a:r>
            <a:r>
              <a:rPr lang="en-US" sz="2550">
                <a:solidFill>
                  <a:schemeClr val="tx1"/>
                </a:solidFill>
                <a:latin typeface="Times New Roman" panose="02020603050405020304" pitchFamily="18" charset="0"/>
                <a:cs typeface="Times New Roman" panose="02020603050405020304" pitchFamily="18" charset="0"/>
              </a:rPr>
              <a:t>:/var/lib/</a:t>
            </a:r>
            <a:r>
              <a:rPr lang="en-US" sz="2550" err="1">
                <a:solidFill>
                  <a:schemeClr val="tx1"/>
                </a:solidFill>
                <a:latin typeface="Times New Roman" panose="02020603050405020304" pitchFamily="18" charset="0"/>
                <a:cs typeface="Times New Roman" panose="02020603050405020304" pitchFamily="18" charset="0"/>
              </a:rPr>
              <a:t>mysql</a:t>
            </a:r>
            <a:endParaRPr lang="en-US" sz="2550">
              <a:solidFill>
                <a:schemeClr val="tx1"/>
              </a:solidFill>
              <a:latin typeface="Times New Roman" panose="02020603050405020304" pitchFamily="18" charset="0"/>
              <a:cs typeface="Times New Roman" panose="02020603050405020304" pitchFamily="18" charset="0"/>
            </a:endParaRPr>
          </a:p>
          <a:p>
            <a:pPr algn="l"/>
            <a:r>
              <a:rPr lang="fr-FR" sz="2550">
                <a:solidFill>
                  <a:schemeClr val="tx1"/>
                </a:solidFill>
                <a:latin typeface="Times New Roman" panose="02020603050405020304" pitchFamily="18" charset="0"/>
                <a:cs typeface="Times New Roman" panose="02020603050405020304" pitchFamily="18" charset="0"/>
              </a:rPr>
              <a:t>volumes:</a:t>
            </a:r>
            <a:br>
              <a:rPr lang="fr-FR" sz="2550">
                <a:solidFill>
                  <a:schemeClr val="tx1"/>
                </a:solidFill>
                <a:latin typeface="Times New Roman" panose="02020603050405020304" pitchFamily="18" charset="0"/>
                <a:cs typeface="Times New Roman" panose="02020603050405020304" pitchFamily="18" charset="0"/>
              </a:rPr>
            </a:br>
            <a:r>
              <a:rPr lang="fr-FR" sz="2550">
                <a:solidFill>
                  <a:schemeClr val="tx1"/>
                </a:solidFill>
                <a:latin typeface="Times New Roman" panose="02020603050405020304" pitchFamily="18" charset="0"/>
                <a:cs typeface="Times New Roman" panose="02020603050405020304" pitchFamily="18" charset="0"/>
              </a:rPr>
              <a:t>    - oemr_logvolume01:/var/log</a:t>
            </a:r>
            <a:br>
              <a:rPr lang="fr-FR" sz="2550">
                <a:solidFill>
                  <a:schemeClr val="tx1"/>
                </a:solidFill>
                <a:latin typeface="Times New Roman" panose="02020603050405020304" pitchFamily="18" charset="0"/>
                <a:cs typeface="Times New Roman" panose="02020603050405020304" pitchFamily="18" charset="0"/>
              </a:rPr>
            </a:br>
            <a:r>
              <a:rPr lang="fr-FR" sz="2550">
                <a:solidFill>
                  <a:schemeClr val="tx1"/>
                </a:solidFill>
                <a:latin typeface="Times New Roman" panose="02020603050405020304" pitchFamily="18" charset="0"/>
                <a:cs typeface="Times New Roman" panose="02020603050405020304" pitchFamily="18" charset="0"/>
              </a:rPr>
              <a:t>    - </a:t>
            </a:r>
            <a:r>
              <a:rPr lang="fr-FR" sz="2550" err="1">
                <a:solidFill>
                  <a:schemeClr val="tx1"/>
                </a:solidFill>
                <a:latin typeface="Times New Roman" panose="02020603050405020304" pitchFamily="18" charset="0"/>
                <a:cs typeface="Times New Roman" panose="02020603050405020304" pitchFamily="18" charset="0"/>
              </a:rPr>
              <a:t>oemr_sitevolume</a:t>
            </a:r>
            <a:r>
              <a:rPr lang="fr-FR" sz="2550">
                <a:solidFill>
                  <a:schemeClr val="tx1"/>
                </a:solidFill>
                <a:latin typeface="Times New Roman" panose="02020603050405020304" pitchFamily="18" charset="0"/>
                <a:cs typeface="Times New Roman" panose="02020603050405020304" pitchFamily="18" charset="0"/>
              </a:rPr>
              <a:t>:/var/www/localhost/</a:t>
            </a:r>
            <a:r>
              <a:rPr lang="fr-FR" sz="2550" err="1">
                <a:solidFill>
                  <a:schemeClr val="tx1"/>
                </a:solidFill>
                <a:latin typeface="Times New Roman" panose="02020603050405020304" pitchFamily="18" charset="0"/>
                <a:cs typeface="Times New Roman" panose="02020603050405020304" pitchFamily="18" charset="0"/>
              </a:rPr>
              <a:t>htdocs</a:t>
            </a:r>
            <a:r>
              <a:rPr lang="fr-FR" sz="2550">
                <a:solidFill>
                  <a:schemeClr val="tx1"/>
                </a:solidFill>
                <a:latin typeface="Times New Roman" panose="02020603050405020304" pitchFamily="18" charset="0"/>
                <a:cs typeface="Times New Roman" panose="02020603050405020304" pitchFamily="18" charset="0"/>
              </a:rPr>
              <a:t>/</a:t>
            </a:r>
            <a:r>
              <a:rPr lang="fr-FR" sz="2550" err="1">
                <a:solidFill>
                  <a:schemeClr val="tx1"/>
                </a:solidFill>
                <a:latin typeface="Times New Roman" panose="02020603050405020304" pitchFamily="18" charset="0"/>
                <a:cs typeface="Times New Roman" panose="02020603050405020304" pitchFamily="18" charset="0"/>
              </a:rPr>
              <a:t>openemr</a:t>
            </a:r>
            <a:r>
              <a:rPr lang="fr-FR" sz="2550">
                <a:solidFill>
                  <a:schemeClr val="tx1"/>
                </a:solidFill>
                <a:latin typeface="Times New Roman" panose="02020603050405020304" pitchFamily="18" charset="0"/>
                <a:cs typeface="Times New Roman" panose="02020603050405020304" pitchFamily="18" charset="0"/>
              </a:rPr>
              <a:t>/sites</a:t>
            </a:r>
            <a:endParaRPr lang="en-US" sz="2550">
              <a:solidFill>
                <a:schemeClr val="tx1"/>
              </a:solidFill>
              <a:latin typeface="Times New Roman" panose="02020603050405020304" pitchFamily="18" charset="0"/>
              <a:cs typeface="Times New Roman" panose="02020603050405020304" pitchFamily="18" charset="0"/>
            </a:endParaRPr>
          </a:p>
          <a:p>
            <a:pPr algn="l"/>
            <a:r>
              <a:rPr lang="en-US" sz="2550">
                <a:solidFill>
                  <a:schemeClr val="tx1"/>
                </a:solidFill>
                <a:latin typeface="Times New Roman" panose="02020603050405020304" pitchFamily="18" charset="0"/>
                <a:cs typeface="Times New Roman" panose="02020603050405020304" pitchFamily="18" charset="0"/>
              </a:rPr>
              <a:t>volumes:</a:t>
            </a:r>
            <a:br>
              <a:rPr lang="en-US" sz="2550">
                <a:solidFill>
                  <a:schemeClr val="tx1"/>
                </a:solidFill>
                <a:latin typeface="Times New Roman" panose="02020603050405020304" pitchFamily="18" charset="0"/>
                <a:cs typeface="Times New Roman" panose="02020603050405020304" pitchFamily="18" charset="0"/>
              </a:rPr>
            </a:br>
            <a:r>
              <a:rPr lang="en-US" sz="2550">
                <a:solidFill>
                  <a:schemeClr val="tx1"/>
                </a:solidFill>
                <a:latin typeface="Times New Roman" panose="02020603050405020304" pitchFamily="18" charset="0"/>
                <a:cs typeface="Times New Roman" panose="02020603050405020304" pitchFamily="18" charset="0"/>
              </a:rPr>
              <a:t>  </a:t>
            </a:r>
            <a:r>
              <a:rPr lang="en-US" sz="2550" err="1">
                <a:solidFill>
                  <a:schemeClr val="tx1"/>
                </a:solidFill>
                <a:latin typeface="Times New Roman" panose="02020603050405020304" pitchFamily="18" charset="0"/>
                <a:cs typeface="Times New Roman" panose="02020603050405020304" pitchFamily="18" charset="0"/>
              </a:rPr>
              <a:t>oemr_databasevolume</a:t>
            </a:r>
            <a:r>
              <a:rPr lang="en-US" sz="2550">
                <a:solidFill>
                  <a:schemeClr val="tx1"/>
                </a:solidFill>
                <a:latin typeface="Times New Roman" panose="02020603050405020304" pitchFamily="18" charset="0"/>
                <a:cs typeface="Times New Roman" panose="02020603050405020304" pitchFamily="18" charset="0"/>
              </a:rPr>
              <a:t>: {external: true}</a:t>
            </a:r>
            <a:br>
              <a:rPr lang="en-US" sz="2550">
                <a:solidFill>
                  <a:schemeClr val="tx1"/>
                </a:solidFill>
                <a:latin typeface="Times New Roman" panose="02020603050405020304" pitchFamily="18" charset="0"/>
                <a:cs typeface="Times New Roman" panose="02020603050405020304" pitchFamily="18" charset="0"/>
              </a:rPr>
            </a:br>
            <a:r>
              <a:rPr lang="en-US" sz="2550">
                <a:solidFill>
                  <a:schemeClr val="tx1"/>
                </a:solidFill>
                <a:latin typeface="Times New Roman" panose="02020603050405020304" pitchFamily="18" charset="0"/>
                <a:cs typeface="Times New Roman" panose="02020603050405020304" pitchFamily="18" charset="0"/>
              </a:rPr>
              <a:t>  oemr_logvolume01: {external: true}</a:t>
            </a:r>
            <a:br>
              <a:rPr lang="en-US" sz="2550">
                <a:solidFill>
                  <a:schemeClr val="tx1"/>
                </a:solidFill>
                <a:latin typeface="Times New Roman" panose="02020603050405020304" pitchFamily="18" charset="0"/>
                <a:cs typeface="Times New Roman" panose="02020603050405020304" pitchFamily="18" charset="0"/>
              </a:rPr>
            </a:br>
            <a:r>
              <a:rPr lang="en-US" sz="2550">
                <a:solidFill>
                  <a:schemeClr val="tx1"/>
                </a:solidFill>
                <a:latin typeface="Times New Roman" panose="02020603050405020304" pitchFamily="18" charset="0"/>
                <a:cs typeface="Times New Roman" panose="02020603050405020304" pitchFamily="18" charset="0"/>
              </a:rPr>
              <a:t>  </a:t>
            </a:r>
            <a:r>
              <a:rPr lang="en-US" sz="2550" err="1">
                <a:solidFill>
                  <a:schemeClr val="tx1"/>
                </a:solidFill>
                <a:latin typeface="Times New Roman" panose="02020603050405020304" pitchFamily="18" charset="0"/>
                <a:cs typeface="Times New Roman" panose="02020603050405020304" pitchFamily="18" charset="0"/>
              </a:rPr>
              <a:t>oemr_sitevolume</a:t>
            </a:r>
            <a:r>
              <a:rPr lang="en-US" sz="2550">
                <a:solidFill>
                  <a:schemeClr val="tx1"/>
                </a:solidFill>
                <a:latin typeface="Times New Roman" panose="02020603050405020304" pitchFamily="18" charset="0"/>
                <a:cs typeface="Times New Roman" panose="02020603050405020304" pitchFamily="18" charset="0"/>
              </a:rPr>
              <a:t>: {external: true}</a:t>
            </a:r>
          </a:p>
          <a:p>
            <a:pPr algn="l"/>
            <a:r>
              <a:rPr lang="en-US" sz="2550">
                <a:solidFill>
                  <a:schemeClr val="tx1"/>
                </a:solidFill>
                <a:latin typeface="Times New Roman" panose="02020603050405020304" pitchFamily="18" charset="0"/>
                <a:cs typeface="Times New Roman" panose="02020603050405020304" pitchFamily="18" charset="0"/>
              </a:rPr>
              <a:t>Click </a:t>
            </a:r>
            <a:r>
              <a:rPr lang="en-US" sz="2550" err="1">
                <a:solidFill>
                  <a:schemeClr val="tx1"/>
                </a:solidFill>
                <a:latin typeface="Times New Roman" panose="02020603050405020304" pitchFamily="18" charset="0"/>
                <a:cs typeface="Times New Roman" panose="02020603050405020304" pitchFamily="18" charset="0"/>
              </a:rPr>
              <a:t>Ctrl+X</a:t>
            </a:r>
            <a:r>
              <a:rPr lang="en-US" sz="2550">
                <a:solidFill>
                  <a:schemeClr val="tx1"/>
                </a:solidFill>
                <a:latin typeface="Times New Roman" panose="02020603050405020304" pitchFamily="18" charset="0"/>
                <a:cs typeface="Times New Roman" panose="02020603050405020304" pitchFamily="18" charset="0"/>
              </a:rPr>
              <a:t> (save), Y(yes), Enter</a:t>
            </a:r>
          </a:p>
          <a:p>
            <a:pPr algn="l"/>
            <a:r>
              <a:rPr lang="en-US" sz="2550">
                <a:solidFill>
                  <a:schemeClr val="tx1"/>
                </a:solidFill>
                <a:latin typeface="Times New Roman" panose="02020603050405020304" pitchFamily="18" charset="0"/>
                <a:cs typeface="Times New Roman" panose="02020603050405020304" pitchFamily="18" charset="0"/>
              </a:rPr>
              <a:t>Exit</a:t>
            </a:r>
          </a:p>
          <a:p>
            <a:pPr algn="l"/>
            <a:r>
              <a:rPr lang="en-US" sz="2550">
                <a:solidFill>
                  <a:schemeClr val="tx1"/>
                </a:solidFill>
                <a:latin typeface="Times New Roman" panose="02020603050405020304" pitchFamily="18" charset="0"/>
                <a:cs typeface="Times New Roman" panose="02020603050405020304" pitchFamily="18" charset="0"/>
              </a:rPr>
              <a:t>ls –al (to find docker-</a:t>
            </a:r>
            <a:r>
              <a:rPr lang="en-US" sz="2550" err="1">
                <a:solidFill>
                  <a:schemeClr val="tx1"/>
                </a:solidFill>
                <a:latin typeface="Times New Roman" panose="02020603050405020304" pitchFamily="18" charset="0"/>
                <a:cs typeface="Times New Roman" panose="02020603050405020304" pitchFamily="18" charset="0"/>
              </a:rPr>
              <a:t>compose.yml</a:t>
            </a:r>
            <a:r>
              <a:rPr lang="en-US" sz="2550">
                <a:solidFill>
                  <a:schemeClr val="tx1"/>
                </a:solidFill>
                <a:latin typeface="Times New Roman" panose="02020603050405020304" pitchFamily="18" charset="0"/>
                <a:cs typeface="Times New Roman" panose="02020603050405020304" pitchFamily="18" charset="0"/>
              </a:rPr>
              <a:t>)</a:t>
            </a:r>
          </a:p>
          <a:p>
            <a:pPr marL="0" indent="0">
              <a:buNone/>
            </a:pPr>
            <a:r>
              <a:rPr lang="en-US" sz="2550" b="1" i="1">
                <a:solidFill>
                  <a:schemeClr val="tx1"/>
                </a:solidFill>
                <a:latin typeface="Times New Roman" panose="02020603050405020304" pitchFamily="18" charset="0"/>
                <a:cs typeface="Times New Roman" panose="02020603050405020304" pitchFamily="18" charset="0"/>
              </a:rPr>
              <a:t>Step 6: </a:t>
            </a:r>
            <a:r>
              <a:rPr lang="en-US" sz="2550" i="1">
                <a:solidFill>
                  <a:schemeClr val="tx1"/>
                </a:solidFill>
                <a:latin typeface="Times New Roman" panose="02020603050405020304" pitchFamily="18" charset="0"/>
                <a:cs typeface="Times New Roman" panose="02020603050405020304" pitchFamily="18" charset="0"/>
              </a:rPr>
              <a:t>If you have access to volumes</a:t>
            </a:r>
          </a:p>
          <a:p>
            <a:r>
              <a:rPr lang="en-US" sz="2550" err="1">
                <a:solidFill>
                  <a:schemeClr val="tx1"/>
                </a:solidFill>
                <a:latin typeface="Times New Roman" panose="02020603050405020304" pitchFamily="18" charset="0"/>
                <a:cs typeface="Times New Roman" panose="02020603050405020304" pitchFamily="18" charset="0"/>
              </a:rPr>
              <a:t>sudo</a:t>
            </a:r>
            <a:r>
              <a:rPr lang="en-US" sz="2550">
                <a:solidFill>
                  <a:schemeClr val="tx1"/>
                </a:solidFill>
                <a:latin typeface="Times New Roman" panose="02020603050405020304" pitchFamily="18" charset="0"/>
                <a:cs typeface="Times New Roman" panose="02020603050405020304" pitchFamily="18" charset="0"/>
              </a:rPr>
              <a:t> apt-get install p7zip-full –y</a:t>
            </a:r>
          </a:p>
          <a:p>
            <a:r>
              <a:rPr lang="en-US" sz="2550" err="1">
                <a:solidFill>
                  <a:schemeClr val="tx1"/>
                </a:solidFill>
                <a:latin typeface="Times New Roman" panose="02020603050405020304" pitchFamily="18" charset="0"/>
                <a:cs typeface="Times New Roman" panose="02020603050405020304" pitchFamily="18" charset="0"/>
              </a:rPr>
              <a:t>wget</a:t>
            </a:r>
            <a:r>
              <a:rPr lang="en-US" sz="2550">
                <a:solidFill>
                  <a:schemeClr val="tx1"/>
                </a:solidFill>
                <a:latin typeface="Times New Roman" panose="02020603050405020304" pitchFamily="18" charset="0"/>
                <a:cs typeface="Times New Roman" panose="02020603050405020304" pitchFamily="18" charset="0"/>
              </a:rPr>
              <a:t> &lt;</a:t>
            </a:r>
            <a:r>
              <a:rPr lang="en-US" sz="2550" err="1">
                <a:solidFill>
                  <a:schemeClr val="tx1"/>
                </a:solidFill>
                <a:latin typeface="Times New Roman" panose="02020603050405020304" pitchFamily="18" charset="0"/>
                <a:cs typeface="Times New Roman" panose="02020603050405020304" pitchFamily="18" charset="0"/>
              </a:rPr>
              <a:t>downloadlink</a:t>
            </a:r>
            <a:r>
              <a:rPr lang="en-US" sz="2550">
                <a:solidFill>
                  <a:schemeClr val="tx1"/>
                </a:solidFill>
                <a:latin typeface="Times New Roman" panose="02020603050405020304" pitchFamily="18" charset="0"/>
                <a:cs typeface="Times New Roman" panose="02020603050405020304" pitchFamily="18" charset="0"/>
              </a:rPr>
              <a:t>&gt;?download=1</a:t>
            </a:r>
          </a:p>
          <a:p>
            <a:r>
              <a:rPr lang="en-US" sz="2550">
                <a:solidFill>
                  <a:schemeClr val="tx1"/>
                </a:solidFill>
                <a:latin typeface="Times New Roman" panose="02020603050405020304" pitchFamily="18" charset="0"/>
                <a:cs typeface="Times New Roman" panose="02020603050405020304" pitchFamily="18" charset="0"/>
              </a:rPr>
              <a:t>mv &lt;</a:t>
            </a:r>
            <a:r>
              <a:rPr lang="en-US" sz="2550" err="1">
                <a:solidFill>
                  <a:schemeClr val="tx1"/>
                </a:solidFill>
                <a:latin typeface="Times New Roman" panose="02020603050405020304" pitchFamily="18" charset="0"/>
                <a:cs typeface="Times New Roman" panose="02020603050405020304" pitchFamily="18" charset="0"/>
              </a:rPr>
              <a:t>longfilename</a:t>
            </a:r>
            <a:r>
              <a:rPr lang="en-US" sz="2550">
                <a:solidFill>
                  <a:schemeClr val="tx1"/>
                </a:solidFill>
                <a:latin typeface="Times New Roman" panose="02020603050405020304" pitchFamily="18" charset="0"/>
                <a:cs typeface="Times New Roman" panose="02020603050405020304" pitchFamily="18" charset="0"/>
              </a:rPr>
              <a:t>&gt; 3-volumes.7z</a:t>
            </a:r>
          </a:p>
          <a:p>
            <a:r>
              <a:rPr lang="en-US" sz="2550">
                <a:solidFill>
                  <a:schemeClr val="tx1"/>
                </a:solidFill>
                <a:latin typeface="Times New Roman" panose="02020603050405020304" pitchFamily="18" charset="0"/>
                <a:cs typeface="Times New Roman" panose="02020603050405020304" pitchFamily="18" charset="0"/>
              </a:rPr>
              <a:t>7z x 3-volumes.7z</a:t>
            </a:r>
            <a:endParaRPr lang="en-US">
              <a:solidFill>
                <a:schemeClr val="tx1"/>
              </a:solidFill>
              <a:latin typeface="Times New Roman" panose="02020603050405020304" pitchFamily="18" charset="0"/>
              <a:cs typeface="Times New Roman" panose="02020603050405020304" pitchFamily="18" charset="0"/>
            </a:endParaRPr>
          </a:p>
          <a:p>
            <a:pPr algn="l"/>
            <a:endParaRPr lang="en-US">
              <a:solidFill>
                <a:srgbClr val="242424"/>
              </a:solidFill>
              <a:latin typeface="-apple-system"/>
            </a:endParaRPr>
          </a:p>
          <a:p>
            <a:pPr marL="0" indent="0">
              <a:buNone/>
            </a:pPr>
            <a:r>
              <a:rPr lang="en-US" b="0" i="0">
                <a:solidFill>
                  <a:srgbClr val="242424"/>
                </a:solidFill>
                <a:effectLst/>
                <a:latin typeface="-apple-system"/>
              </a:rPr>
              <a:t>    </a:t>
            </a:r>
            <a:br>
              <a:rPr lang="en-US" b="0" i="0">
                <a:solidFill>
                  <a:srgbClr val="242424"/>
                </a:solidFill>
                <a:effectLst/>
                <a:latin typeface="-apple-system"/>
              </a:rPr>
            </a:br>
            <a:r>
              <a:rPr lang="en-US" b="0" i="0">
                <a:solidFill>
                  <a:srgbClr val="242424"/>
                </a:solidFill>
                <a:effectLst/>
                <a:latin typeface="-apple-system"/>
              </a:rPr>
              <a:t> </a:t>
            </a:r>
          </a:p>
          <a:p>
            <a:pPr marL="0" indent="0">
              <a:buNone/>
            </a:pPr>
            <a:endParaRPr lang="en-US"/>
          </a:p>
        </p:txBody>
      </p:sp>
    </p:spTree>
    <p:extLst>
      <p:ext uri="{BB962C8B-B14F-4D97-AF65-F5344CB8AC3E}">
        <p14:creationId xmlns:p14="http://schemas.microsoft.com/office/powerpoint/2010/main" val="189388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C3A56-E87E-4D8F-630B-6D8810360EE6}"/>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37DF4BD-9939-BD50-E099-324178A57559}"/>
              </a:ext>
            </a:extLst>
          </p:cNvPr>
          <p:cNvSpPr>
            <a:spLocks noGrp="1"/>
          </p:cNvSpPr>
          <p:nvPr>
            <p:ph idx="1"/>
          </p:nvPr>
        </p:nvSpPr>
        <p:spPr>
          <a:xfrm>
            <a:off x="683567" y="699542"/>
            <a:ext cx="8294177" cy="3613840"/>
          </a:xfrm>
        </p:spPr>
        <p:txBody>
          <a:bodyPr lIns="91440" tIns="45720" rIns="91440" bIns="45720" rtlCol="0" anchor="t">
            <a:noAutofit/>
          </a:bodyPr>
          <a:lstStyle/>
          <a:p>
            <a:pPr marL="0" indent="0">
              <a:buNone/>
            </a:pPr>
            <a:r>
              <a:rPr lang="en-US" sz="1600" b="1" u="sng" err="1">
                <a:solidFill>
                  <a:schemeClr val="tx1"/>
                </a:solidFill>
                <a:latin typeface="Calibri" panose="020F0502020204030204" pitchFamily="34" charset="0"/>
                <a:ea typeface="Calibri" panose="020F0502020204030204" pitchFamily="34" charset="0"/>
                <a:cs typeface="Calibri" panose="020F0502020204030204" pitchFamily="34" charset="0"/>
              </a:rPr>
              <a:t>OpenEMR</a:t>
            </a:r>
            <a:r>
              <a:rPr lang="en-US" sz="1600" b="1" u="sng">
                <a:solidFill>
                  <a:schemeClr val="tx1"/>
                </a:solidFill>
                <a:latin typeface="Calibri" panose="020F0502020204030204" pitchFamily="34" charset="0"/>
                <a:ea typeface="Calibri" panose="020F0502020204030204" pitchFamily="34" charset="0"/>
                <a:cs typeface="Calibri" panose="020F0502020204030204" pitchFamily="34" charset="0"/>
              </a:rPr>
              <a:t> IN THE COURSEWORK:</a:t>
            </a:r>
          </a:p>
          <a:p>
            <a:pPr marL="0" indent="0">
              <a:buNone/>
            </a:pPr>
            <a:r>
              <a:rPr lang="en-US" sz="16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The assignment is designed for students to engage with </a:t>
            </a:r>
            <a:r>
              <a:rPr lang="en-US" sz="1600" kern="100" err="1">
                <a:solidFill>
                  <a:schemeClr val="tx1"/>
                </a:solidFill>
                <a:effectLst/>
                <a:latin typeface="Calibri" panose="020F0502020204030204" pitchFamily="34" charset="0"/>
                <a:ea typeface="Calibri" panose="020F0502020204030204" pitchFamily="34" charset="0"/>
                <a:cs typeface="Calibri" panose="020F0502020204030204" pitchFamily="34" charset="0"/>
              </a:rPr>
              <a:t>OpenEMR</a:t>
            </a:r>
            <a:r>
              <a:rPr lang="en-US" sz="16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 by conducting a hands-on usability study and data entry project. Here’s an overview:</a:t>
            </a:r>
          </a:p>
          <a:p>
            <a:pPr marL="285750" marR="0" indent="-285750">
              <a:lnSpc>
                <a:spcPct val="107000"/>
              </a:lnSpc>
              <a:spcBef>
                <a:spcPts val="0"/>
              </a:spcBef>
              <a:spcAft>
                <a:spcPts val="800"/>
              </a:spcAft>
              <a:buFont typeface="Wingdings" pitchFamily="2" charset="2"/>
              <a:buChar char="q"/>
            </a:pPr>
            <a:r>
              <a:rPr lang="en-US" sz="16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Teams of 3-4 students are tasked with creating realistic patient case data for 3-4 assigned patients. </a:t>
            </a:r>
          </a:p>
          <a:p>
            <a:pPr marL="285750" marR="0" indent="-285750">
              <a:lnSpc>
                <a:spcPct val="107000"/>
              </a:lnSpc>
              <a:spcBef>
                <a:spcPts val="0"/>
              </a:spcBef>
              <a:spcAft>
                <a:spcPts val="800"/>
              </a:spcAft>
              <a:buFont typeface="Wingdings" pitchFamily="2" charset="2"/>
              <a:buChar char="q"/>
            </a:pPr>
            <a:r>
              <a:rPr lang="en-US" sz="16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Each team member selects one patient and is responsible for researching and generating detailed case information, including demographics, medical history, and specific health incidents. This data is then entered into the </a:t>
            </a:r>
            <a:r>
              <a:rPr lang="en-US" sz="1600" kern="100" err="1">
                <a:solidFill>
                  <a:schemeClr val="tx1"/>
                </a:solidFill>
                <a:effectLst/>
                <a:latin typeface="Calibri" panose="020F0502020204030204" pitchFamily="34" charset="0"/>
                <a:ea typeface="Calibri" panose="020F0502020204030204" pitchFamily="34" charset="0"/>
                <a:cs typeface="Calibri" panose="020F0502020204030204" pitchFamily="34" charset="0"/>
              </a:rPr>
              <a:t>OpenEMR</a:t>
            </a:r>
            <a:r>
              <a:rPr lang="en-US" sz="1600"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 system.</a:t>
            </a:r>
          </a:p>
          <a:p>
            <a:pPr marL="0" indent="0">
              <a:buNone/>
            </a:pPr>
            <a:endParaRPr lang="en-US" sz="1400">
              <a:latin typeface="Times New Roman" panose="02020603050405020304" pitchFamily="18"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FCD00E13-4D73-E847-1D94-67461491A0E8}"/>
              </a:ext>
            </a:extLst>
          </p:cNvPr>
          <p:cNvGraphicFramePr>
            <a:graphicFrameLocks noChangeAspect="1"/>
          </p:cNvGraphicFramePr>
          <p:nvPr>
            <p:extLst>
              <p:ext uri="{D42A27DB-BD31-4B8C-83A1-F6EECF244321}">
                <p14:modId xmlns:p14="http://schemas.microsoft.com/office/powerpoint/2010/main" val="1725057301"/>
              </p:ext>
            </p:extLst>
          </p:nvPr>
        </p:nvGraphicFramePr>
        <p:xfrm>
          <a:off x="7784762" y="3651795"/>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2" imgW="914400" imgH="792360" progId="Acrobat.Document.DC">
                  <p:embed/>
                </p:oleObj>
              </mc:Choice>
              <mc:Fallback>
                <p:oleObj name="Acrobat Document" showAsIcon="1" r:id="rId2" imgW="914400" imgH="792360" progId="Acrobat.Document.DC">
                  <p:embed/>
                  <p:pic>
                    <p:nvPicPr>
                      <p:cNvPr id="0" name=""/>
                      <p:cNvPicPr/>
                      <p:nvPr/>
                    </p:nvPicPr>
                    <p:blipFill>
                      <a:blip r:embed="rId3"/>
                      <a:stretch>
                        <a:fillRect/>
                      </a:stretch>
                    </p:blipFill>
                    <p:spPr>
                      <a:xfrm>
                        <a:off x="7784762" y="365179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221557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9C904F-FD2D-056A-6F19-90C1134450C7}"/>
              </a:ext>
            </a:extLst>
          </p:cNvPr>
          <p:cNvSpPr>
            <a:spLocks noGrp="1"/>
          </p:cNvSpPr>
          <p:nvPr>
            <p:ph idx="1"/>
          </p:nvPr>
        </p:nvSpPr>
        <p:spPr>
          <a:xfrm>
            <a:off x="1536979" y="509954"/>
            <a:ext cx="5980445" cy="4501662"/>
          </a:xfrm>
        </p:spPr>
        <p:txBody>
          <a:bodyPr>
            <a:normAutofit/>
          </a:bodyPr>
          <a:lstStyle/>
          <a:p>
            <a:r>
              <a:rPr lang="en-US" err="1">
                <a:solidFill>
                  <a:schemeClr val="tx1"/>
                </a:solidFill>
                <a:latin typeface="Times New Roman" panose="02020603050405020304" pitchFamily="18" charset="0"/>
                <a:cs typeface="Times New Roman" panose="02020603050405020304" pitchFamily="18" charset="0"/>
              </a:rPr>
              <a:t>sudo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su</a:t>
            </a:r>
            <a:r>
              <a:rPr lang="en-US">
                <a:solidFill>
                  <a:schemeClr val="tx1"/>
                </a:solidFill>
                <a:latin typeface="Times New Roman" panose="02020603050405020304" pitchFamily="18" charset="0"/>
                <a:cs typeface="Times New Roman" panose="02020603050405020304" pitchFamily="18" charset="0"/>
              </a:rPr>
              <a:t> – </a:t>
            </a:r>
            <a:r>
              <a:rPr lang="en-US" err="1">
                <a:solidFill>
                  <a:schemeClr val="tx1"/>
                </a:solidFill>
                <a:latin typeface="Times New Roman" panose="02020603050405020304" pitchFamily="18" charset="0"/>
                <a:cs typeface="Times New Roman" panose="02020603050405020304" pitchFamily="18" charset="0"/>
              </a:rPr>
              <a:t>oemr</a:t>
            </a:r>
            <a:endParaRPr lang="en-US">
              <a:solidFill>
                <a:schemeClr val="tx1"/>
              </a:solidFill>
              <a:latin typeface="Times New Roman" panose="02020603050405020304" pitchFamily="18" charset="0"/>
              <a:cs typeface="Times New Roman" panose="02020603050405020304" pitchFamily="18" charset="0"/>
            </a:endParaRPr>
          </a:p>
          <a:p>
            <a:pPr marL="0" indent="0">
              <a:buNone/>
            </a:pPr>
            <a:r>
              <a:rPr lang="en-US" b="1" i="1">
                <a:solidFill>
                  <a:schemeClr val="tx1"/>
                </a:solidFill>
                <a:latin typeface="Times New Roman" panose="02020603050405020304" pitchFamily="18" charset="0"/>
                <a:cs typeface="Times New Roman" panose="02020603050405020304" pitchFamily="18" charset="0"/>
              </a:rPr>
              <a:t>Step 7:</a:t>
            </a:r>
            <a:r>
              <a:rPr lang="en-US" i="1">
                <a:solidFill>
                  <a:schemeClr val="tx1"/>
                </a:solidFill>
                <a:latin typeface="Times New Roman" panose="02020603050405020304" pitchFamily="18" charset="0"/>
                <a:cs typeface="Times New Roman" panose="02020603050405020304" pitchFamily="18" charset="0"/>
              </a:rPr>
              <a:t> The volumes are created and restored.</a:t>
            </a:r>
          </a:p>
          <a:p>
            <a:r>
              <a:rPr lang="en-US" i="0">
                <a:solidFill>
                  <a:schemeClr val="tx1"/>
                </a:solidFill>
                <a:effectLst/>
                <a:latin typeface="Times New Roman" panose="02020603050405020304" pitchFamily="18" charset="0"/>
                <a:cs typeface="Times New Roman" panose="02020603050405020304" pitchFamily="18" charset="0"/>
              </a:rPr>
              <a:t>docker volume create </a:t>
            </a:r>
            <a:r>
              <a:rPr lang="en-US" i="0" err="1">
                <a:solidFill>
                  <a:schemeClr val="tx1"/>
                </a:solidFill>
                <a:effectLst/>
                <a:latin typeface="Times New Roman" panose="02020603050405020304" pitchFamily="18" charset="0"/>
                <a:cs typeface="Times New Roman" panose="02020603050405020304" pitchFamily="18" charset="0"/>
              </a:rPr>
              <a:t>oemr_databasevolume</a:t>
            </a:r>
            <a:endParaRPr lang="en-US" i="0">
              <a:solidFill>
                <a:schemeClr val="tx1"/>
              </a:solidFill>
              <a:effectLst/>
              <a:latin typeface="Times New Roman" panose="02020603050405020304" pitchFamily="18" charset="0"/>
              <a:cs typeface="Times New Roman" panose="02020603050405020304" pitchFamily="18" charset="0"/>
            </a:endParaRPr>
          </a:p>
          <a:p>
            <a:r>
              <a:rPr lang="en-US" i="0">
                <a:solidFill>
                  <a:schemeClr val="tx1"/>
                </a:solidFill>
                <a:effectLst/>
                <a:latin typeface="Times New Roman" panose="02020603050405020304" pitchFamily="18" charset="0"/>
                <a:cs typeface="Times New Roman" panose="02020603050405020304" pitchFamily="18" charset="0"/>
              </a:rPr>
              <a:t>docker volume create </a:t>
            </a:r>
            <a:r>
              <a:rPr lang="en-US" i="0" err="1">
                <a:solidFill>
                  <a:schemeClr val="tx1"/>
                </a:solidFill>
                <a:effectLst/>
                <a:latin typeface="Times New Roman" panose="02020603050405020304" pitchFamily="18" charset="0"/>
                <a:cs typeface="Times New Roman" panose="02020603050405020304" pitchFamily="18" charset="0"/>
              </a:rPr>
              <a:t>oemr_sitevolume</a:t>
            </a:r>
            <a:endParaRPr lang="en-US">
              <a:solidFill>
                <a:schemeClr val="tx1"/>
              </a:solidFill>
              <a:latin typeface="Times New Roman" panose="02020603050405020304" pitchFamily="18" charset="0"/>
              <a:cs typeface="Times New Roman" panose="02020603050405020304" pitchFamily="18" charset="0"/>
            </a:endParaRPr>
          </a:p>
          <a:p>
            <a:pPr algn="l"/>
            <a:r>
              <a:rPr lang="en-US" i="0">
                <a:solidFill>
                  <a:schemeClr val="tx1"/>
                </a:solidFill>
                <a:effectLst/>
                <a:latin typeface="Times New Roman" panose="02020603050405020304" pitchFamily="18" charset="0"/>
                <a:cs typeface="Times New Roman" panose="02020603050405020304" pitchFamily="18" charset="0"/>
              </a:rPr>
              <a:t>docker volume create oemr_logvolume01</a:t>
            </a:r>
          </a:p>
          <a:p>
            <a:pPr algn="l"/>
            <a:r>
              <a:rPr lang="en-US">
                <a:solidFill>
                  <a:schemeClr val="tx1"/>
                </a:solidFill>
                <a:latin typeface="Times New Roman" panose="02020603050405020304" pitchFamily="18" charset="0"/>
                <a:cs typeface="Times New Roman" panose="02020603050405020304" pitchFamily="18" charset="0"/>
              </a:rPr>
              <a:t>Exit</a:t>
            </a:r>
          </a:p>
          <a:p>
            <a:pPr algn="l"/>
            <a:r>
              <a:rPr lang="en-US" err="1">
                <a:solidFill>
                  <a:schemeClr val="tx1"/>
                </a:solidFill>
                <a:latin typeface="Times New Roman" panose="02020603050405020304" pitchFamily="18" charset="0"/>
                <a:cs typeface="Times New Roman" panose="02020603050405020304" pitchFamily="18" charset="0"/>
              </a:rPr>
              <a:t>s</a:t>
            </a:r>
            <a:r>
              <a:rPr lang="en-US" i="0" err="1">
                <a:solidFill>
                  <a:schemeClr val="tx1"/>
                </a:solidFill>
                <a:effectLst/>
                <a:latin typeface="Times New Roman" panose="02020603050405020304" pitchFamily="18" charset="0"/>
                <a:cs typeface="Times New Roman" panose="02020603050405020304" pitchFamily="18" charset="0"/>
              </a:rPr>
              <a:t>udo</a:t>
            </a:r>
            <a:r>
              <a:rPr lang="en-US" i="0">
                <a:solidFill>
                  <a:schemeClr val="tx1"/>
                </a:solidFill>
                <a:effectLst/>
                <a:latin typeface="Times New Roman" panose="02020603050405020304" pitchFamily="18" charset="0"/>
                <a:cs typeface="Times New Roman" panose="02020603050405020304" pitchFamily="18" charset="0"/>
              </a:rPr>
              <a:t> </a:t>
            </a:r>
            <a:r>
              <a:rPr lang="en-US" i="0" err="1">
                <a:solidFill>
                  <a:schemeClr val="tx1"/>
                </a:solidFill>
                <a:effectLst/>
                <a:latin typeface="Times New Roman" panose="02020603050405020304" pitchFamily="18" charset="0"/>
                <a:cs typeface="Times New Roman" panose="02020603050405020304" pitchFamily="18" charset="0"/>
              </a:rPr>
              <a:t>su</a:t>
            </a:r>
            <a:endParaRPr lang="en-US" i="0">
              <a:solidFill>
                <a:schemeClr val="tx1"/>
              </a:solidFill>
              <a:effectLst/>
              <a:latin typeface="Times New Roman" panose="02020603050405020304" pitchFamily="18" charset="0"/>
              <a:cs typeface="Times New Roman" panose="02020603050405020304" pitchFamily="18" charset="0"/>
            </a:endParaRPr>
          </a:p>
          <a:p>
            <a:pPr algn="l"/>
            <a:r>
              <a:rPr lang="sv-SE" i="0">
                <a:solidFill>
                  <a:schemeClr val="tx1"/>
                </a:solidFill>
                <a:effectLst/>
                <a:latin typeface="Times New Roman" panose="02020603050405020304" pitchFamily="18" charset="0"/>
                <a:cs typeface="Times New Roman" panose="02020603050405020304" pitchFamily="18" charset="0"/>
              </a:rPr>
              <a:t>cd /var/lib/docker/volumes/</a:t>
            </a:r>
            <a:endParaRPr lang="en-US">
              <a:solidFill>
                <a:schemeClr val="tx1"/>
              </a:solidFill>
              <a:latin typeface="Times New Roman" panose="02020603050405020304" pitchFamily="18" charset="0"/>
              <a:cs typeface="Times New Roman" panose="02020603050405020304" pitchFamily="18" charset="0"/>
            </a:endParaRPr>
          </a:p>
          <a:p>
            <a:pPr algn="l"/>
            <a:r>
              <a:rPr lang="en-US">
                <a:solidFill>
                  <a:schemeClr val="tx1"/>
                </a:solidFill>
                <a:latin typeface="Times New Roman" panose="02020603050405020304" pitchFamily="18" charset="0"/>
                <a:cs typeface="Times New Roman" panose="02020603050405020304" pitchFamily="18" charset="0"/>
              </a:rPr>
              <a:t>ls –al (use this command to check if the volumes already exist)</a:t>
            </a:r>
          </a:p>
          <a:p>
            <a:pPr marL="0" indent="0">
              <a:buNone/>
            </a:pPr>
            <a:r>
              <a:rPr lang="en-US">
                <a:solidFill>
                  <a:schemeClr val="tx1"/>
                </a:solidFill>
                <a:latin typeface="Times New Roman" panose="02020603050405020304" pitchFamily="18" charset="0"/>
                <a:cs typeface="Times New Roman" panose="02020603050405020304" pitchFamily="18" charset="0"/>
              </a:rPr>
              <a:t>Remove the volumes if already exist, so that they can replaced by the new volumes</a:t>
            </a:r>
          </a:p>
          <a:p>
            <a:r>
              <a:rPr lang="en-US">
                <a:solidFill>
                  <a:schemeClr val="tx1"/>
                </a:solidFill>
                <a:latin typeface="Times New Roman" panose="02020603050405020304" pitchFamily="18" charset="0"/>
                <a:cs typeface="Times New Roman" panose="02020603050405020304" pitchFamily="18" charset="0"/>
              </a:rPr>
              <a:t>rm –Rf </a:t>
            </a:r>
            <a:r>
              <a:rPr lang="en-US" err="1">
                <a:solidFill>
                  <a:schemeClr val="tx1"/>
                </a:solidFill>
                <a:latin typeface="Times New Roman" panose="02020603050405020304" pitchFamily="18" charset="0"/>
                <a:cs typeface="Times New Roman" panose="02020603050405020304" pitchFamily="18" charset="0"/>
              </a:rPr>
              <a:t>oemr_databasevolume</a:t>
            </a:r>
            <a:r>
              <a:rPr lang="en-US">
                <a:solidFill>
                  <a:schemeClr val="tx1"/>
                </a:solidFill>
                <a:latin typeface="Times New Roman" panose="02020603050405020304" pitchFamily="18" charset="0"/>
                <a:cs typeface="Times New Roman" panose="02020603050405020304" pitchFamily="18" charset="0"/>
              </a:rPr>
              <a:t>/</a:t>
            </a:r>
          </a:p>
          <a:p>
            <a:r>
              <a:rPr lang="en-US">
                <a:solidFill>
                  <a:schemeClr val="tx1"/>
                </a:solidFill>
                <a:latin typeface="Times New Roman" panose="02020603050405020304" pitchFamily="18" charset="0"/>
                <a:cs typeface="Times New Roman" panose="02020603050405020304" pitchFamily="18" charset="0"/>
              </a:rPr>
              <a:t>rm –Rf oemr_logvolume01/</a:t>
            </a:r>
          </a:p>
          <a:p>
            <a:r>
              <a:rPr lang="en-US">
                <a:solidFill>
                  <a:schemeClr val="tx1"/>
                </a:solidFill>
                <a:latin typeface="Times New Roman" panose="02020603050405020304" pitchFamily="18" charset="0"/>
                <a:cs typeface="Times New Roman" panose="02020603050405020304" pitchFamily="18" charset="0"/>
              </a:rPr>
              <a:t>rm –Rf </a:t>
            </a:r>
            <a:r>
              <a:rPr lang="en-US" err="1">
                <a:solidFill>
                  <a:schemeClr val="tx1"/>
                </a:solidFill>
                <a:latin typeface="Times New Roman" panose="02020603050405020304" pitchFamily="18" charset="0"/>
                <a:cs typeface="Times New Roman" panose="02020603050405020304" pitchFamily="18" charset="0"/>
              </a:rPr>
              <a:t>oemr_sitevolume</a:t>
            </a:r>
            <a:r>
              <a:rPr lang="en-US">
                <a:solidFill>
                  <a:schemeClr val="tx1"/>
                </a:solidFill>
                <a:latin typeface="Times New Roman" panose="02020603050405020304" pitchFamily="18" charset="0"/>
                <a:cs typeface="Times New Roman" panose="02020603050405020304" pitchFamily="18" charset="0"/>
              </a:rPr>
              <a:t>/</a:t>
            </a:r>
          </a:p>
          <a:p>
            <a:endParaRPr lang="en-US"/>
          </a:p>
        </p:txBody>
      </p:sp>
    </p:spTree>
    <p:extLst>
      <p:ext uri="{BB962C8B-B14F-4D97-AF65-F5344CB8AC3E}">
        <p14:creationId xmlns:p14="http://schemas.microsoft.com/office/powerpoint/2010/main" val="3148722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AB13C4-C1D3-2C38-C487-EF66B375E7D1}"/>
              </a:ext>
            </a:extLst>
          </p:cNvPr>
          <p:cNvSpPr>
            <a:spLocks noGrp="1"/>
          </p:cNvSpPr>
          <p:nvPr>
            <p:ph idx="1"/>
          </p:nvPr>
        </p:nvSpPr>
        <p:spPr>
          <a:xfrm>
            <a:off x="1536978" y="369277"/>
            <a:ext cx="6077161" cy="4200345"/>
          </a:xfrm>
        </p:spPr>
        <p:txBody>
          <a:bodyPr>
            <a:normAutofit/>
          </a:bodyPr>
          <a:lstStyle/>
          <a:p>
            <a:r>
              <a:rPr lang="en-US" b="0" i="0">
                <a:solidFill>
                  <a:schemeClr val="tx1"/>
                </a:solidFill>
                <a:effectLst/>
                <a:latin typeface="Times New Roman" panose="02020603050405020304" pitchFamily="18" charset="0"/>
                <a:cs typeface="Times New Roman" panose="02020603050405020304" pitchFamily="18" charset="0"/>
              </a:rPr>
              <a:t>cp -r /home/(enter your username)/</a:t>
            </a:r>
            <a:r>
              <a:rPr lang="en-US" b="0" i="0" err="1">
                <a:solidFill>
                  <a:schemeClr val="tx1"/>
                </a:solidFill>
                <a:effectLst/>
                <a:latin typeface="Times New Roman" panose="02020603050405020304" pitchFamily="18" charset="0"/>
                <a:cs typeface="Times New Roman" panose="02020603050405020304" pitchFamily="18" charset="0"/>
              </a:rPr>
              <a:t>oemr_databasevolume</a:t>
            </a: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oemr_databasevolu</a:t>
            </a:r>
            <a:endParaRPr lang="en-US" b="0" i="0">
              <a:solidFill>
                <a:schemeClr val="tx1"/>
              </a:solidFill>
              <a:effectLst/>
              <a:latin typeface="Times New Roman" panose="02020603050405020304" pitchFamily="18" charset="0"/>
              <a:cs typeface="Times New Roman" panose="02020603050405020304" pitchFamily="18" charset="0"/>
            </a:endParaRPr>
          </a:p>
          <a:p>
            <a:r>
              <a:rPr lang="en-US" b="0" i="0">
                <a:solidFill>
                  <a:schemeClr val="tx1"/>
                </a:solidFill>
                <a:effectLst/>
                <a:latin typeface="Times New Roman" panose="02020603050405020304" pitchFamily="18" charset="0"/>
                <a:cs typeface="Times New Roman" panose="02020603050405020304" pitchFamily="18" charset="0"/>
              </a:rPr>
              <a:t>cp -r /home/(enter your username)/oemr_logvolume01/ oemr_logvolume01</a:t>
            </a:r>
          </a:p>
          <a:p>
            <a:r>
              <a:rPr lang="en-US" b="0" i="0">
                <a:solidFill>
                  <a:schemeClr val="tx1"/>
                </a:solidFill>
                <a:effectLst/>
                <a:latin typeface="Times New Roman" panose="02020603050405020304" pitchFamily="18" charset="0"/>
                <a:cs typeface="Times New Roman" panose="02020603050405020304" pitchFamily="18" charset="0"/>
              </a:rPr>
              <a:t>cp -r /home/(enter your username)/</a:t>
            </a:r>
            <a:r>
              <a:rPr lang="en-US" b="0" i="0" err="1">
                <a:solidFill>
                  <a:schemeClr val="tx1"/>
                </a:solidFill>
                <a:effectLst/>
                <a:latin typeface="Times New Roman" panose="02020603050405020304" pitchFamily="18" charset="0"/>
                <a:cs typeface="Times New Roman" panose="02020603050405020304" pitchFamily="18" charset="0"/>
              </a:rPr>
              <a:t>oemr_sitevolume</a:t>
            </a: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oemr_sitevolume</a:t>
            </a:r>
            <a:endParaRPr lang="en-US" b="0" i="0">
              <a:solidFill>
                <a:schemeClr val="tx1"/>
              </a:solidFill>
              <a:effectLst/>
              <a:latin typeface="Times New Roman" panose="02020603050405020304" pitchFamily="18" charset="0"/>
              <a:cs typeface="Times New Roman" panose="02020603050405020304" pitchFamily="18" charset="0"/>
            </a:endParaRPr>
          </a:p>
          <a:p>
            <a:r>
              <a:rPr lang="en-US" b="0" i="0" err="1">
                <a:solidFill>
                  <a:schemeClr val="tx1"/>
                </a:solidFill>
                <a:effectLst/>
                <a:latin typeface="Times New Roman" panose="02020603050405020304" pitchFamily="18" charset="0"/>
                <a:cs typeface="Times New Roman" panose="02020603050405020304" pitchFamily="18" charset="0"/>
              </a:rPr>
              <a:t>chown</a:t>
            </a:r>
            <a:r>
              <a:rPr lang="en-US" b="0" i="0">
                <a:solidFill>
                  <a:schemeClr val="tx1"/>
                </a:solidFill>
                <a:effectLst/>
                <a:latin typeface="Times New Roman" panose="02020603050405020304" pitchFamily="18" charset="0"/>
                <a:cs typeface="Times New Roman" panose="02020603050405020304" pitchFamily="18" charset="0"/>
              </a:rPr>
              <a:t> -Rf </a:t>
            </a:r>
            <a:r>
              <a:rPr lang="en-US" b="0" i="0" err="1">
                <a:solidFill>
                  <a:schemeClr val="tx1"/>
                </a:solidFill>
                <a:effectLst/>
                <a:latin typeface="Times New Roman" panose="02020603050405020304" pitchFamily="18" charset="0"/>
                <a:cs typeface="Times New Roman" panose="02020603050405020304" pitchFamily="18" charset="0"/>
              </a:rPr>
              <a:t>oemr:root</a:t>
            </a: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oemr_databasevolume</a:t>
            </a:r>
            <a:r>
              <a:rPr lang="en-US" b="0" i="0">
                <a:solidFill>
                  <a:schemeClr val="tx1"/>
                </a:solidFill>
                <a:effectLst/>
                <a:latin typeface="Times New Roman" panose="02020603050405020304" pitchFamily="18" charset="0"/>
                <a:cs typeface="Times New Roman" panose="02020603050405020304" pitchFamily="18" charset="0"/>
              </a:rPr>
              <a:t>/_data/</a:t>
            </a:r>
          </a:p>
          <a:p>
            <a:r>
              <a:rPr lang="en-US" b="0" i="0" err="1">
                <a:solidFill>
                  <a:schemeClr val="tx1"/>
                </a:solidFill>
                <a:effectLst/>
                <a:latin typeface="Times New Roman" panose="02020603050405020304" pitchFamily="18" charset="0"/>
                <a:cs typeface="Times New Roman" panose="02020603050405020304" pitchFamily="18" charset="0"/>
              </a:rPr>
              <a:t>chown</a:t>
            </a:r>
            <a:r>
              <a:rPr lang="en-US" b="0" i="0">
                <a:solidFill>
                  <a:schemeClr val="tx1"/>
                </a:solidFill>
                <a:effectLst/>
                <a:latin typeface="Times New Roman" panose="02020603050405020304" pitchFamily="18" charset="0"/>
                <a:cs typeface="Times New Roman" panose="02020603050405020304" pitchFamily="18" charset="0"/>
              </a:rPr>
              <a:t> -Rf </a:t>
            </a:r>
            <a:r>
              <a:rPr lang="en-US" b="0" i="0" err="1">
                <a:solidFill>
                  <a:schemeClr val="tx1"/>
                </a:solidFill>
                <a:effectLst/>
                <a:latin typeface="Times New Roman" panose="02020603050405020304" pitchFamily="18" charset="0"/>
                <a:cs typeface="Times New Roman" panose="02020603050405020304" pitchFamily="18" charset="0"/>
              </a:rPr>
              <a:t>oemr:root</a:t>
            </a:r>
            <a:r>
              <a:rPr lang="en-US" b="0" i="0">
                <a:solidFill>
                  <a:schemeClr val="tx1"/>
                </a:solidFill>
                <a:effectLst/>
                <a:latin typeface="Times New Roman" panose="02020603050405020304" pitchFamily="18" charset="0"/>
                <a:cs typeface="Times New Roman" panose="02020603050405020304" pitchFamily="18" charset="0"/>
              </a:rPr>
              <a:t> oemr_logvolume01/_data/</a:t>
            </a:r>
            <a:endParaRPr lang="en-US">
              <a:solidFill>
                <a:schemeClr val="tx1"/>
              </a:solidFill>
              <a:latin typeface="Times New Roman" panose="02020603050405020304" pitchFamily="18" charset="0"/>
              <a:cs typeface="Times New Roman" panose="02020603050405020304" pitchFamily="18" charset="0"/>
            </a:endParaRPr>
          </a:p>
          <a:p>
            <a:r>
              <a:rPr lang="en-US" b="0" i="0" err="1">
                <a:solidFill>
                  <a:schemeClr val="tx1"/>
                </a:solidFill>
                <a:effectLst/>
                <a:latin typeface="Times New Roman" panose="02020603050405020304" pitchFamily="18" charset="0"/>
                <a:cs typeface="Times New Roman" panose="02020603050405020304" pitchFamily="18" charset="0"/>
              </a:rPr>
              <a:t>chown</a:t>
            </a:r>
            <a:r>
              <a:rPr lang="en-US" b="0" i="0">
                <a:solidFill>
                  <a:schemeClr val="tx1"/>
                </a:solidFill>
                <a:effectLst/>
                <a:latin typeface="Times New Roman" panose="02020603050405020304" pitchFamily="18" charset="0"/>
                <a:cs typeface="Times New Roman" panose="02020603050405020304" pitchFamily="18" charset="0"/>
              </a:rPr>
              <a:t> -Rf </a:t>
            </a:r>
            <a:r>
              <a:rPr lang="en-US" b="0" i="0" err="1">
                <a:solidFill>
                  <a:schemeClr val="tx1"/>
                </a:solidFill>
                <a:effectLst/>
                <a:latin typeface="Times New Roman" panose="02020603050405020304" pitchFamily="18" charset="0"/>
                <a:cs typeface="Times New Roman" panose="02020603050405020304" pitchFamily="18" charset="0"/>
              </a:rPr>
              <a:t>oemr:root</a:t>
            </a:r>
            <a:r>
              <a:rPr lang="en-US" b="0" i="0">
                <a:solidFill>
                  <a:schemeClr val="tx1"/>
                </a:solidFill>
                <a:effectLst/>
                <a:latin typeface="Times New Roman" panose="02020603050405020304" pitchFamily="18" charset="0"/>
                <a:cs typeface="Times New Roman" panose="02020603050405020304" pitchFamily="18" charset="0"/>
              </a:rPr>
              <a:t> </a:t>
            </a:r>
            <a:r>
              <a:rPr lang="en-US" b="0" i="0" err="1">
                <a:solidFill>
                  <a:schemeClr val="tx1"/>
                </a:solidFill>
                <a:effectLst/>
                <a:latin typeface="Times New Roman" panose="02020603050405020304" pitchFamily="18" charset="0"/>
                <a:cs typeface="Times New Roman" panose="02020603050405020304" pitchFamily="18" charset="0"/>
              </a:rPr>
              <a:t>oemr_sitevolume</a:t>
            </a:r>
            <a:r>
              <a:rPr lang="en-US" b="0" i="0">
                <a:solidFill>
                  <a:schemeClr val="tx1"/>
                </a:solidFill>
                <a:effectLst/>
                <a:latin typeface="Times New Roman" panose="02020603050405020304" pitchFamily="18" charset="0"/>
                <a:cs typeface="Times New Roman" panose="02020603050405020304" pitchFamily="18" charset="0"/>
              </a:rPr>
              <a:t>/_data/</a:t>
            </a:r>
          </a:p>
          <a:p>
            <a:r>
              <a:rPr lang="en-US">
                <a:solidFill>
                  <a:schemeClr val="tx1"/>
                </a:solidFill>
                <a:latin typeface="Times New Roman" panose="02020603050405020304" pitchFamily="18" charset="0"/>
                <a:cs typeface="Times New Roman" panose="02020603050405020304" pitchFamily="18" charset="0"/>
              </a:rPr>
              <a:t>ls –al (To check if the volumes have been copied with the right permissions)</a:t>
            </a:r>
          </a:p>
          <a:p>
            <a:r>
              <a:rPr lang="en-US">
                <a:solidFill>
                  <a:schemeClr val="tx1"/>
                </a:solidFill>
                <a:latin typeface="Times New Roman" panose="02020603050405020304" pitchFamily="18" charset="0"/>
                <a:cs typeface="Times New Roman" panose="02020603050405020304" pitchFamily="18" charset="0"/>
              </a:rPr>
              <a:t>Exit</a:t>
            </a:r>
          </a:p>
          <a:p>
            <a:r>
              <a:rPr lang="en-US" err="1">
                <a:solidFill>
                  <a:schemeClr val="tx1"/>
                </a:solidFill>
                <a:latin typeface="Times New Roman" panose="02020603050405020304" pitchFamily="18" charset="0"/>
                <a:cs typeface="Times New Roman" panose="02020603050405020304" pitchFamily="18" charset="0"/>
              </a:rPr>
              <a:t>sudo</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su</a:t>
            </a:r>
            <a:r>
              <a:rPr lang="en-US">
                <a:solidFill>
                  <a:schemeClr val="tx1"/>
                </a:solidFill>
                <a:latin typeface="Times New Roman" panose="02020603050405020304" pitchFamily="18" charset="0"/>
                <a:cs typeface="Times New Roman" panose="02020603050405020304" pitchFamily="18" charset="0"/>
              </a:rPr>
              <a:t> – </a:t>
            </a:r>
            <a:r>
              <a:rPr lang="en-US" err="1">
                <a:solidFill>
                  <a:schemeClr val="tx1"/>
                </a:solidFill>
                <a:latin typeface="Times New Roman" panose="02020603050405020304" pitchFamily="18" charset="0"/>
                <a:cs typeface="Times New Roman" panose="02020603050405020304" pitchFamily="18" charset="0"/>
              </a:rPr>
              <a:t>oemr</a:t>
            </a:r>
            <a:endParaRPr lang="en-US">
              <a:solidFill>
                <a:schemeClr val="tx1"/>
              </a:solidFill>
              <a:latin typeface="Times New Roman" panose="02020603050405020304" pitchFamily="18" charset="0"/>
              <a:cs typeface="Times New Roman" panose="02020603050405020304" pitchFamily="18" charset="0"/>
            </a:endParaRPr>
          </a:p>
          <a:p>
            <a:r>
              <a:rPr lang="en-US">
                <a:solidFill>
                  <a:schemeClr val="tx1"/>
                </a:solidFill>
                <a:latin typeface="Times New Roman" panose="02020603050405020304" pitchFamily="18" charset="0"/>
                <a:cs typeface="Times New Roman" panose="02020603050405020304" pitchFamily="18" charset="0"/>
              </a:rPr>
              <a:t>docker-compose up</a:t>
            </a:r>
          </a:p>
        </p:txBody>
      </p:sp>
    </p:spTree>
    <p:extLst>
      <p:ext uri="{BB962C8B-B14F-4D97-AF65-F5344CB8AC3E}">
        <p14:creationId xmlns:p14="http://schemas.microsoft.com/office/powerpoint/2010/main" val="2995527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3DBC3-B6E0-DBAC-1AAE-C91D6D81141F}"/>
              </a:ext>
            </a:extLst>
          </p:cNvPr>
          <p:cNvSpPr>
            <a:spLocks noGrp="1"/>
          </p:cNvSpPr>
          <p:nvPr>
            <p:ph idx="1"/>
          </p:nvPr>
        </p:nvSpPr>
        <p:spPr>
          <a:xfrm>
            <a:off x="1536978" y="250723"/>
            <a:ext cx="5883730" cy="5250426"/>
          </a:xfrm>
        </p:spPr>
        <p:txBody>
          <a:bodyPr/>
          <a:lstStyle/>
          <a:p>
            <a:pPr marL="0" indent="0">
              <a:buNone/>
            </a:pPr>
            <a:r>
              <a:rPr lang="en-US" b="1" i="1">
                <a:solidFill>
                  <a:schemeClr val="tx1"/>
                </a:solidFill>
                <a:latin typeface="Times New Roman" panose="02020603050405020304" pitchFamily="18" charset="0"/>
                <a:cs typeface="Times New Roman" panose="02020603050405020304" pitchFamily="18" charset="0"/>
              </a:rPr>
              <a:t>Step 8: </a:t>
            </a:r>
            <a:r>
              <a:rPr lang="en-US" i="1">
                <a:solidFill>
                  <a:schemeClr val="tx1"/>
                </a:solidFill>
                <a:latin typeface="Times New Roman" panose="02020603050405020304" pitchFamily="18" charset="0"/>
                <a:cs typeface="Times New Roman" panose="02020603050405020304" pitchFamily="18" charset="0"/>
              </a:rPr>
              <a:t>Check if the volumes were correctly restored or not.</a:t>
            </a:r>
          </a:p>
          <a:p>
            <a:r>
              <a:rPr lang="en-US">
                <a:solidFill>
                  <a:schemeClr val="tx1"/>
                </a:solidFill>
                <a:latin typeface="Times New Roman" panose="02020603050405020304" pitchFamily="18" charset="0"/>
                <a:cs typeface="Times New Roman" panose="02020603050405020304" pitchFamily="18" charset="0"/>
              </a:rPr>
              <a:t>Start a local connection and check the patient data.</a:t>
            </a:r>
          </a:p>
          <a:p>
            <a:pPr marL="0" indent="0">
              <a:buNone/>
            </a:pPr>
            <a:r>
              <a:rPr lang="en-US" b="1" i="1">
                <a:solidFill>
                  <a:schemeClr val="tx1"/>
                </a:solidFill>
                <a:latin typeface="Times New Roman" panose="02020603050405020304" pitchFamily="18" charset="0"/>
                <a:cs typeface="Times New Roman" panose="02020603050405020304" pitchFamily="18" charset="0"/>
              </a:rPr>
              <a:t>Step 9:</a:t>
            </a:r>
            <a:r>
              <a:rPr lang="en-US" i="1">
                <a:solidFill>
                  <a:schemeClr val="tx1"/>
                </a:solidFill>
                <a:latin typeface="Times New Roman" panose="02020603050405020304" pitchFamily="18" charset="0"/>
                <a:cs typeface="Times New Roman" panose="02020603050405020304" pitchFamily="18" charset="0"/>
              </a:rPr>
              <a:t> Check the webpage. If it does not open then check this.</a:t>
            </a:r>
          </a:p>
          <a:p>
            <a:r>
              <a:rPr lang="en-US">
                <a:solidFill>
                  <a:schemeClr val="tx1"/>
                </a:solidFill>
                <a:latin typeface="Times New Roman" panose="02020603050405020304" pitchFamily="18" charset="0"/>
                <a:cs typeface="Times New Roman" panose="02020603050405020304" pitchFamily="18" charset="0"/>
              </a:rPr>
              <a:t>docker compose up –d</a:t>
            </a:r>
          </a:p>
          <a:p>
            <a:r>
              <a:rPr lang="en-US">
                <a:solidFill>
                  <a:schemeClr val="tx1"/>
                </a:solidFill>
                <a:latin typeface="Times New Roman" panose="02020603050405020304" pitchFamily="18" charset="0"/>
                <a:cs typeface="Times New Roman" panose="02020603050405020304" pitchFamily="18" charset="0"/>
              </a:rPr>
              <a:t>docker </a:t>
            </a:r>
            <a:r>
              <a:rPr lang="en-US" err="1">
                <a:solidFill>
                  <a:schemeClr val="tx1"/>
                </a:solidFill>
                <a:latin typeface="Times New Roman" panose="02020603050405020304" pitchFamily="18" charset="0"/>
                <a:cs typeface="Times New Roman" panose="02020603050405020304" pitchFamily="18" charset="0"/>
              </a:rPr>
              <a:t>ps</a:t>
            </a:r>
            <a:r>
              <a:rPr lang="en-US">
                <a:solidFill>
                  <a:schemeClr val="tx1"/>
                </a:solidFill>
                <a:latin typeface="Times New Roman" panose="02020603050405020304" pitchFamily="18" charset="0"/>
                <a:cs typeface="Times New Roman" panose="02020603050405020304" pitchFamily="18" charset="0"/>
              </a:rPr>
              <a:t> –a</a:t>
            </a:r>
          </a:p>
          <a:p>
            <a:r>
              <a:rPr lang="en-US">
                <a:solidFill>
                  <a:schemeClr val="tx1"/>
                </a:solidFill>
                <a:latin typeface="Times New Roman" panose="02020603050405020304" pitchFamily="18" charset="0"/>
                <a:cs typeface="Times New Roman" panose="02020603050405020304" pitchFamily="18" charset="0"/>
              </a:rPr>
              <a:t>exec –it &lt;container id&gt; /bin/</a:t>
            </a:r>
            <a:r>
              <a:rPr lang="en-US" err="1">
                <a:solidFill>
                  <a:schemeClr val="tx1"/>
                </a:solidFill>
                <a:latin typeface="Times New Roman" panose="02020603050405020304" pitchFamily="18" charset="0"/>
                <a:cs typeface="Times New Roman" panose="02020603050405020304" pitchFamily="18" charset="0"/>
              </a:rPr>
              <a:t>sh</a:t>
            </a:r>
            <a:endParaRPr lang="en-US">
              <a:solidFill>
                <a:schemeClr val="tx1"/>
              </a:solidFill>
              <a:latin typeface="Times New Roman" panose="02020603050405020304" pitchFamily="18" charset="0"/>
              <a:cs typeface="Times New Roman" panose="02020603050405020304" pitchFamily="18" charset="0"/>
            </a:endParaRPr>
          </a:p>
          <a:p>
            <a:r>
              <a:rPr lang="en-US">
                <a:solidFill>
                  <a:schemeClr val="tx1"/>
                </a:solidFill>
                <a:latin typeface="Times New Roman" panose="02020603050405020304" pitchFamily="18" charset="0"/>
                <a:cs typeface="Times New Roman" panose="02020603050405020304" pitchFamily="18" charset="0"/>
              </a:rPr>
              <a:t>ls –al</a:t>
            </a:r>
          </a:p>
          <a:p>
            <a:pPr marL="0" indent="0">
              <a:buNone/>
            </a:pPr>
            <a:r>
              <a:rPr lang="en-US">
                <a:solidFill>
                  <a:schemeClr val="tx1"/>
                </a:solidFill>
                <a:latin typeface="Times New Roman" panose="02020603050405020304" pitchFamily="18" charset="0"/>
                <a:cs typeface="Times New Roman" panose="02020603050405020304" pitchFamily="18" charset="0"/>
              </a:rPr>
              <a:t>There should not be any numbers(1008,1001 </a:t>
            </a:r>
            <a:r>
              <a:rPr lang="en-US" err="1">
                <a:solidFill>
                  <a:schemeClr val="tx1"/>
                </a:solidFill>
                <a:latin typeface="Times New Roman" panose="02020603050405020304" pitchFamily="18" charset="0"/>
                <a:cs typeface="Times New Roman" panose="02020603050405020304" pitchFamily="18" charset="0"/>
              </a:rPr>
              <a:t>etc</a:t>
            </a:r>
            <a:r>
              <a:rPr lang="en-US">
                <a:solidFill>
                  <a:schemeClr val="tx1"/>
                </a:solidFill>
                <a:latin typeface="Times New Roman" panose="02020603050405020304" pitchFamily="18" charset="0"/>
                <a:cs typeface="Times New Roman" panose="02020603050405020304" pitchFamily="18" charset="0"/>
              </a:rPr>
              <a:t>), root in the </a:t>
            </a:r>
            <a:r>
              <a:rPr lang="en-US" err="1">
                <a:solidFill>
                  <a:schemeClr val="tx1"/>
                </a:solidFill>
                <a:latin typeface="Times New Roman" panose="02020603050405020304" pitchFamily="18" charset="0"/>
                <a:cs typeface="Times New Roman" panose="02020603050405020304" pitchFamily="18" charset="0"/>
              </a:rPr>
              <a:t>apache</a:t>
            </a:r>
            <a:r>
              <a:rPr lang="en-US">
                <a:solidFill>
                  <a:schemeClr val="tx1"/>
                </a:solidFill>
                <a:latin typeface="Times New Roman" panose="02020603050405020304" pitchFamily="18" charset="0"/>
                <a:cs typeface="Times New Roman" panose="02020603050405020304" pitchFamily="18" charset="0"/>
              </a:rPr>
              <a:t> column so to change this we do the change ownership.</a:t>
            </a:r>
          </a:p>
          <a:p>
            <a:pPr marL="0" indent="0">
              <a:buNone/>
            </a:pPr>
            <a:r>
              <a:rPr lang="en-US" err="1">
                <a:solidFill>
                  <a:schemeClr val="tx1"/>
                </a:solidFill>
                <a:latin typeface="Times New Roman" panose="02020603050405020304" pitchFamily="18" charset="0"/>
                <a:cs typeface="Times New Roman" panose="02020603050405020304" pitchFamily="18" charset="0"/>
              </a:rPr>
              <a:t>chown</a:t>
            </a:r>
            <a:r>
              <a:rPr lang="en-US">
                <a:solidFill>
                  <a:schemeClr val="tx1"/>
                </a:solidFill>
                <a:latin typeface="Times New Roman" panose="02020603050405020304" pitchFamily="18" charset="0"/>
                <a:cs typeface="Times New Roman" panose="02020603050405020304" pitchFamily="18" charset="0"/>
              </a:rPr>
              <a:t> –Rf </a:t>
            </a:r>
            <a:r>
              <a:rPr lang="en-US" err="1">
                <a:solidFill>
                  <a:schemeClr val="tx1"/>
                </a:solidFill>
                <a:latin typeface="Times New Roman" panose="02020603050405020304" pitchFamily="18" charset="0"/>
                <a:cs typeface="Times New Roman" panose="02020603050405020304" pitchFamily="18" charset="0"/>
              </a:rPr>
              <a:t>apache:root</a:t>
            </a:r>
            <a:r>
              <a:rPr lang="en-US">
                <a:solidFill>
                  <a:schemeClr val="tx1"/>
                </a:solidFill>
                <a:latin typeface="Times New Roman" panose="02020603050405020304" pitchFamily="18" charset="0"/>
                <a:cs typeface="Times New Roman" panose="02020603050405020304" pitchFamily="18" charset="0"/>
              </a:rPr>
              <a:t> .</a:t>
            </a:r>
          </a:p>
          <a:p>
            <a:pPr marL="0" indent="0">
              <a:buNone/>
            </a:pPr>
            <a:r>
              <a:rPr lang="en-US">
                <a:solidFill>
                  <a:schemeClr val="tx1"/>
                </a:solidFill>
                <a:latin typeface="Times New Roman" panose="02020603050405020304" pitchFamily="18" charset="0"/>
                <a:cs typeface="Times New Roman" panose="02020603050405020304" pitchFamily="18" charset="0"/>
              </a:rPr>
              <a:t>exit</a:t>
            </a:r>
          </a:p>
          <a:p>
            <a:pPr marL="0" indent="0">
              <a:buNone/>
            </a:pPr>
            <a:endParaRPr lang="en-US"/>
          </a:p>
          <a:p>
            <a:pPr marL="0" indent="0">
              <a:buNone/>
            </a:pPr>
            <a:endParaRPr lang="en-US"/>
          </a:p>
          <a:p>
            <a:endParaRPr lang="en-US"/>
          </a:p>
        </p:txBody>
      </p:sp>
    </p:spTree>
    <p:extLst>
      <p:ext uri="{BB962C8B-B14F-4D97-AF65-F5344CB8AC3E}">
        <p14:creationId xmlns:p14="http://schemas.microsoft.com/office/powerpoint/2010/main" val="2689208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7BEF-A7CE-3AD7-20A8-E5F62D5ECF44}"/>
              </a:ext>
            </a:extLst>
          </p:cNvPr>
          <p:cNvSpPr>
            <a:spLocks noGrp="1"/>
          </p:cNvSpPr>
          <p:nvPr>
            <p:ph type="title"/>
          </p:nvPr>
        </p:nvSpPr>
        <p:spPr>
          <a:xfrm>
            <a:off x="1523020" y="2042652"/>
            <a:ext cx="6100090" cy="713627"/>
          </a:xfrm>
        </p:spPr>
        <p:txBody>
          <a:bodyPr lIns="91440" tIns="45720" rIns="91440" bIns="45720" anchor="t">
            <a:noAutofit/>
          </a:bodyPr>
          <a:lstStyle/>
          <a:p>
            <a:pPr algn="ctr"/>
            <a:r>
              <a:rPr lang="en-US" sz="3950" dirty="0">
                <a:latin typeface="Times New Roman"/>
                <a:cs typeface="Times New Roman"/>
              </a:rPr>
              <a:t>THANK YOU</a:t>
            </a:r>
            <a:endParaRPr lang="en-US" sz="3950" dirty="0">
              <a:latin typeface="Times New Roman"/>
              <a:cs typeface="Times New Roman"/>
              <a:sym typeface="Wingdings" pitchFamily="2" charset="2"/>
            </a:endParaRPr>
          </a:p>
        </p:txBody>
      </p:sp>
    </p:spTree>
    <p:extLst>
      <p:ext uri="{BB962C8B-B14F-4D97-AF65-F5344CB8AC3E}">
        <p14:creationId xmlns:p14="http://schemas.microsoft.com/office/powerpoint/2010/main" val="1126377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3EF0961C-B343-47F7-91A3-0CE58CED85FD}"/>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17412" name="Content Placeholder 3">
            <a:extLst>
              <a:ext uri="{FF2B5EF4-FFF2-40B4-BE49-F238E27FC236}">
                <a16:creationId xmlns:a16="http://schemas.microsoft.com/office/drawing/2014/main" id="{DF7E9CD2-6133-42ED-8E99-CF2F34AC4438}"/>
              </a:ext>
            </a:extLst>
          </p:cNvPr>
          <p:cNvSpPr>
            <a:spLocks noGrp="1" noChangeArrowheads="1"/>
          </p:cNvSpPr>
          <p:nvPr>
            <p:ph idx="1"/>
          </p:nvPr>
        </p:nvSpPr>
        <p:spPr>
          <a:xfrm>
            <a:off x="520364" y="339502"/>
            <a:ext cx="8012814" cy="4464496"/>
          </a:xfrm>
        </p:spPr>
        <p:txBody>
          <a:bodyPr>
            <a:normAutofit/>
          </a:bodyPr>
          <a:lstStyle/>
          <a:p>
            <a:pPr marL="0" indent="0" fontAlgn="base">
              <a:spcBef>
                <a:spcPct val="0"/>
              </a:spcBef>
              <a:buClr>
                <a:srgbClr val="7F7F7F"/>
              </a:buClr>
              <a:buNone/>
            </a:pPr>
            <a:r>
              <a:rPr lang="en-US" altLang="en-US" sz="1700" b="1" u="sng">
                <a:solidFill>
                  <a:schemeClr val="tx1"/>
                </a:solidFill>
                <a:latin typeface="Calibri" panose="020F0502020204030204" pitchFamily="34" charset="0"/>
                <a:ea typeface="Calibri" panose="020F0502020204030204" pitchFamily="34" charset="0"/>
                <a:cs typeface="Calibri" panose="020F0502020204030204" pitchFamily="34" charset="0"/>
              </a:rPr>
              <a:t>HOW STUDENTS DO THE ASSIGNMENT:</a:t>
            </a:r>
          </a:p>
          <a:p>
            <a:pPr marL="0" indent="0" algn="l">
              <a:buNone/>
            </a:pPr>
            <a:r>
              <a:rPr lang="en-US" sz="1400">
                <a:solidFill>
                  <a:schemeClr val="tx1"/>
                </a:solidFill>
                <a:latin typeface="Calibri" panose="020F0502020204030204" pitchFamily="34" charset="0"/>
                <a:ea typeface="Calibri" panose="020F0502020204030204" pitchFamily="34" charset="0"/>
                <a:cs typeface="Calibri" panose="020F0502020204030204" pitchFamily="34" charset="0"/>
              </a:rPr>
              <a:t>F</a:t>
            </a:r>
            <a:r>
              <a:rPr lang="en-US" sz="1400" b="0" i="0">
                <a:solidFill>
                  <a:schemeClr val="tx1"/>
                </a:solidFill>
                <a:effectLst/>
                <a:latin typeface="Calibri" panose="020F0502020204030204" pitchFamily="34" charset="0"/>
                <a:ea typeface="Calibri" panose="020F0502020204030204" pitchFamily="34" charset="0"/>
                <a:cs typeface="Calibri" panose="020F0502020204030204" pitchFamily="34" charset="0"/>
              </a:rPr>
              <a:t>or the </a:t>
            </a:r>
            <a:r>
              <a:rPr lang="en-US" sz="1400" b="0" i="0" err="1">
                <a:solidFill>
                  <a:schemeClr val="tx1"/>
                </a:solidFill>
                <a:effectLst/>
                <a:latin typeface="Calibri" panose="020F0502020204030204" pitchFamily="34" charset="0"/>
                <a:ea typeface="Calibri" panose="020F0502020204030204" pitchFamily="34" charset="0"/>
                <a:cs typeface="Calibri" panose="020F0502020204030204" pitchFamily="34" charset="0"/>
              </a:rPr>
              <a:t>OpenEMR</a:t>
            </a:r>
            <a:r>
              <a:rPr lang="en-US" sz="1400" b="0" i="0">
                <a:solidFill>
                  <a:schemeClr val="tx1"/>
                </a:solidFill>
                <a:effectLst/>
                <a:latin typeface="Calibri" panose="020F0502020204030204" pitchFamily="34" charset="0"/>
                <a:ea typeface="Calibri" panose="020F0502020204030204" pitchFamily="34" charset="0"/>
                <a:cs typeface="Calibri" panose="020F0502020204030204" pitchFamily="34" charset="0"/>
              </a:rPr>
              <a:t> assignment, students are divided into teams of 3-4 and are tasked with creating demonstration videos showing how they complete specific tasks within the system. Each team member rotates through four distinct roles to ensure a comprehensive learning and demonstration experience:</a:t>
            </a:r>
          </a:p>
          <a:p>
            <a:pPr marL="285750" indent="-285750" algn="l">
              <a:spcAft>
                <a:spcPts val="600"/>
              </a:spcAft>
              <a:buFont typeface="Wingdings" pitchFamily="2" charset="2"/>
              <a:buChar char="q"/>
            </a:pPr>
            <a:r>
              <a:rPr lang="en-US" sz="1400" b="0" i="0" u="sng">
                <a:solidFill>
                  <a:schemeClr val="tx1"/>
                </a:solidFill>
                <a:effectLst/>
                <a:latin typeface="Calibri" panose="020F0502020204030204" pitchFamily="34" charset="0"/>
                <a:ea typeface="Calibri" panose="020F0502020204030204" pitchFamily="34" charset="0"/>
                <a:cs typeface="Calibri" panose="020F0502020204030204" pitchFamily="34" charset="0"/>
              </a:rPr>
              <a:t>Team Manager: </a:t>
            </a:r>
            <a:r>
              <a:rPr lang="en-US" sz="1400" b="0" i="0">
                <a:solidFill>
                  <a:schemeClr val="tx1"/>
                </a:solidFill>
                <a:effectLst/>
                <a:latin typeface="Calibri" panose="020F0502020204030204" pitchFamily="34" charset="0"/>
                <a:ea typeface="Calibri" panose="020F0502020204030204" pitchFamily="34" charset="0"/>
                <a:cs typeface="Calibri" panose="020F0502020204030204" pitchFamily="34" charset="0"/>
              </a:rPr>
              <a:t>Manages time, provides clarity and direction, keeps the team focused and efficient.</a:t>
            </a:r>
          </a:p>
          <a:p>
            <a:pPr marL="285750" indent="-285750" algn="l">
              <a:spcAft>
                <a:spcPts val="600"/>
              </a:spcAft>
              <a:buFont typeface="Wingdings" pitchFamily="2" charset="2"/>
              <a:buChar char="q"/>
            </a:pPr>
            <a:r>
              <a:rPr lang="en-US" sz="1400" b="0" i="0" u="sng">
                <a:solidFill>
                  <a:schemeClr val="tx1"/>
                </a:solidFill>
                <a:effectLst/>
                <a:latin typeface="Calibri" panose="020F0502020204030204" pitchFamily="34" charset="0"/>
                <a:ea typeface="Calibri" panose="020F0502020204030204" pitchFamily="34" charset="0"/>
                <a:cs typeface="Calibri" panose="020F0502020204030204" pitchFamily="34" charset="0"/>
              </a:rPr>
              <a:t>Team Speaker/Representative: </a:t>
            </a:r>
            <a:r>
              <a:rPr lang="en-US" sz="1400" b="0" i="0">
                <a:solidFill>
                  <a:schemeClr val="tx1"/>
                </a:solidFill>
                <a:effectLst/>
                <a:latin typeface="Calibri" panose="020F0502020204030204" pitchFamily="34" charset="0"/>
                <a:ea typeface="Calibri" panose="020F0502020204030204" pitchFamily="34" charset="0"/>
                <a:cs typeface="Calibri" panose="020F0502020204030204" pitchFamily="34" charset="0"/>
              </a:rPr>
              <a:t>Communicates with the team and external sources if needed, presents team conclusions, and demonstrates tasks on </a:t>
            </a:r>
            <a:r>
              <a:rPr lang="en-US" sz="1400" b="0" i="0" err="1">
                <a:solidFill>
                  <a:schemeClr val="tx1"/>
                </a:solidFill>
                <a:effectLst/>
                <a:latin typeface="Calibri" panose="020F0502020204030204" pitchFamily="34" charset="0"/>
                <a:ea typeface="Calibri" panose="020F0502020204030204" pitchFamily="34" charset="0"/>
                <a:cs typeface="Calibri" panose="020F0502020204030204" pitchFamily="34" charset="0"/>
              </a:rPr>
              <a:t>OpenEMR</a:t>
            </a:r>
            <a:r>
              <a:rPr lang="en-US" sz="1400" b="0" i="0">
                <a:solidFill>
                  <a:schemeClr val="tx1"/>
                </a:solidFill>
                <a:effectLst/>
                <a:latin typeface="Calibri" panose="020F0502020204030204" pitchFamily="34" charset="0"/>
                <a:ea typeface="Calibri" panose="020F0502020204030204" pitchFamily="34" charset="0"/>
                <a:cs typeface="Calibri" panose="020F0502020204030204" pitchFamily="34" charset="0"/>
              </a:rPr>
              <a:t> via screen sharing.</a:t>
            </a:r>
          </a:p>
          <a:p>
            <a:pPr marL="285750" indent="-285750" algn="l">
              <a:spcAft>
                <a:spcPts val="600"/>
              </a:spcAft>
              <a:buFont typeface="Wingdings" pitchFamily="2" charset="2"/>
              <a:buChar char="q"/>
            </a:pPr>
            <a:r>
              <a:rPr lang="en-US" sz="1400" b="0" i="0" u="sng">
                <a:solidFill>
                  <a:schemeClr val="tx1"/>
                </a:solidFill>
                <a:effectLst/>
                <a:latin typeface="Calibri" panose="020F0502020204030204" pitchFamily="34" charset="0"/>
                <a:ea typeface="Calibri" panose="020F0502020204030204" pitchFamily="34" charset="0"/>
                <a:cs typeface="Calibri" panose="020F0502020204030204" pitchFamily="34" charset="0"/>
              </a:rPr>
              <a:t>Reflector/Strategy Analyst: </a:t>
            </a:r>
            <a:r>
              <a:rPr lang="en-US" sz="1400" b="0" i="0">
                <a:solidFill>
                  <a:schemeClr val="tx1"/>
                </a:solidFill>
                <a:effectLst/>
                <a:latin typeface="Calibri" panose="020F0502020204030204" pitchFamily="34" charset="0"/>
                <a:ea typeface="Calibri" panose="020F0502020204030204" pitchFamily="34" charset="0"/>
                <a:cs typeface="Calibri" panose="020F0502020204030204" pitchFamily="34" charset="0"/>
              </a:rPr>
              <a:t>Observes and reports on team dynamics, ensures consensus is reached on responses, and keeps track of the learning process.</a:t>
            </a:r>
          </a:p>
          <a:p>
            <a:pPr marL="285750" indent="-285750" algn="l">
              <a:spcAft>
                <a:spcPts val="600"/>
              </a:spcAft>
              <a:buFont typeface="Wingdings" pitchFamily="2" charset="2"/>
              <a:buChar char="q"/>
            </a:pPr>
            <a:r>
              <a:rPr lang="en-US" sz="1400" b="0" i="0" u="sng">
                <a:solidFill>
                  <a:schemeClr val="tx1"/>
                </a:solidFill>
                <a:effectLst/>
                <a:latin typeface="Calibri" panose="020F0502020204030204" pitchFamily="34" charset="0"/>
                <a:ea typeface="Calibri" panose="020F0502020204030204" pitchFamily="34" charset="0"/>
                <a:cs typeface="Calibri" panose="020F0502020204030204" pitchFamily="34" charset="0"/>
              </a:rPr>
              <a:t>Recorder: </a:t>
            </a:r>
            <a:r>
              <a:rPr lang="en-US" sz="1400" b="0" i="0">
                <a:solidFill>
                  <a:schemeClr val="tx1"/>
                </a:solidFill>
                <a:effectLst/>
                <a:latin typeface="Calibri" panose="020F0502020204030204" pitchFamily="34" charset="0"/>
                <a:ea typeface="Calibri" panose="020F0502020204030204" pitchFamily="34" charset="0"/>
                <a:cs typeface="Calibri" panose="020F0502020204030204" pitchFamily="34" charset="0"/>
              </a:rPr>
              <a:t>Keeps a log of team member roles, discussion points, insights, and key learning concepts.</a:t>
            </a:r>
          </a:p>
          <a:p>
            <a:pPr marL="285750" indent="-285750" algn="l">
              <a:spcAft>
                <a:spcPts val="600"/>
              </a:spcAft>
              <a:buFont typeface="Arial" panose="020B0604020202020204" pitchFamily="34" charset="0"/>
              <a:buChar char="•"/>
            </a:pPr>
            <a:endParaRPr lang="en-US" sz="14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fontAlgn="base">
              <a:spcBef>
                <a:spcPct val="0"/>
              </a:spcBef>
              <a:spcAft>
                <a:spcPts val="0"/>
              </a:spcAft>
              <a:buClr>
                <a:srgbClr val="7F7F7F"/>
              </a:buClr>
              <a:buNone/>
            </a:pPr>
            <a:r>
              <a:rPr lang="en-US" altLang="en-US" sz="1400">
                <a:solidFill>
                  <a:schemeClr val="tx1"/>
                </a:solidFill>
                <a:latin typeface="Calibri" panose="020F0502020204030204" pitchFamily="34" charset="0"/>
                <a:ea typeface="Calibri" panose="020F0502020204030204" pitchFamily="34" charset="0"/>
                <a:cs typeface="Calibri" panose="020F0502020204030204" pitchFamily="34" charset="0"/>
              </a:rPr>
              <a:t>Process:</a:t>
            </a:r>
          </a:p>
          <a:p>
            <a:pPr marL="285750" indent="-285750" fontAlgn="base">
              <a:spcBef>
                <a:spcPct val="0"/>
              </a:spcBef>
              <a:spcAft>
                <a:spcPts val="0"/>
              </a:spcAft>
              <a:buClr>
                <a:srgbClr val="7F7F7F"/>
              </a:buClr>
              <a:buFont typeface="Wingdings" pitchFamily="2" charset="2"/>
              <a:buChar char="ü"/>
            </a:pPr>
            <a:r>
              <a:rPr lang="en-US" altLang="en-US" sz="1400">
                <a:solidFill>
                  <a:schemeClr val="tx1"/>
                </a:solidFill>
                <a:latin typeface="Calibri" panose="020F0502020204030204" pitchFamily="34" charset="0"/>
                <a:ea typeface="Calibri" panose="020F0502020204030204" pitchFamily="34" charset="0"/>
                <a:cs typeface="Calibri" panose="020F0502020204030204" pitchFamily="34" charset="0"/>
              </a:rPr>
              <a:t>30 minutes per task set, with role rotation for each new video.</a:t>
            </a:r>
          </a:p>
          <a:p>
            <a:pPr marL="285750" indent="-285750" fontAlgn="base">
              <a:spcBef>
                <a:spcPct val="0"/>
              </a:spcBef>
              <a:spcAft>
                <a:spcPts val="0"/>
              </a:spcAft>
              <a:buClr>
                <a:srgbClr val="7F7F7F"/>
              </a:buClr>
              <a:buFont typeface="Wingdings" pitchFamily="2" charset="2"/>
              <a:buChar char="ü"/>
            </a:pPr>
            <a:r>
              <a:rPr lang="en-US" altLang="en-US" sz="1400">
                <a:solidFill>
                  <a:schemeClr val="tx1"/>
                </a:solidFill>
                <a:latin typeface="Calibri" panose="020F0502020204030204" pitchFamily="34" charset="0"/>
                <a:ea typeface="Calibri" panose="020F0502020204030204" pitchFamily="34" charset="0"/>
                <a:cs typeface="Calibri" panose="020F0502020204030204" pitchFamily="34" charset="0"/>
              </a:rPr>
              <a:t>Separate video recordings for each task set.</a:t>
            </a:r>
          </a:p>
          <a:p>
            <a:pPr marL="0" indent="0" fontAlgn="base">
              <a:spcBef>
                <a:spcPct val="0"/>
              </a:spcBef>
              <a:spcAft>
                <a:spcPts val="0"/>
              </a:spcAft>
              <a:buClr>
                <a:srgbClr val="7F7F7F"/>
              </a:buClr>
              <a:buNone/>
            </a:pPr>
            <a:endParaRPr lang="en-US" altLang="en-US" sz="1400">
              <a:solidFill>
                <a:schemeClr val="tx1"/>
              </a:solidFill>
              <a:latin typeface="Times New Roman" panose="02020603050405020304" pitchFamily="18" charset="0"/>
              <a:cs typeface="Times New Roman" panose="02020603050405020304" pitchFamily="18" charset="0"/>
            </a:endParaRPr>
          </a:p>
          <a:p>
            <a:pPr marL="285750" indent="-285750" algn="l">
              <a:spcAft>
                <a:spcPts val="600"/>
              </a:spcAft>
              <a:buFont typeface="Arial" panose="020B0604020202020204" pitchFamily="34" charset="0"/>
              <a:buChar char="•"/>
            </a:pPr>
            <a:endParaRPr lang="en-US" sz="1400" b="0" i="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spcAft>
                <a:spcPts val="600"/>
              </a:spcAft>
              <a:buNone/>
            </a:pPr>
            <a:endParaRPr lang="en-US" b="0" i="0">
              <a:solidFill>
                <a:srgbClr val="374151"/>
              </a:solidFill>
              <a:effectLst/>
              <a:latin typeface="Söhne"/>
            </a:endParaRPr>
          </a:p>
          <a:p>
            <a:pPr marL="0" indent="0" fontAlgn="base">
              <a:spcBef>
                <a:spcPct val="0"/>
              </a:spcBef>
              <a:spcAft>
                <a:spcPts val="600"/>
              </a:spcAft>
              <a:buClr>
                <a:srgbClr val="7F7F7F"/>
              </a:buClr>
              <a:buNone/>
            </a:pPr>
            <a:endParaRPr lang="en-US" altLang="en-US" sz="1800">
              <a:solidFill>
                <a:schemeClr val="tx1"/>
              </a:solidFill>
              <a:latin typeface="Times New Roman" panose="02020603050405020304" pitchFamily="18" charset="0"/>
              <a:cs typeface="Times New Roman" panose="02020603050405020304" pitchFamily="18" charset="0"/>
            </a:endParaRPr>
          </a:p>
          <a:p>
            <a:pPr marL="0" indent="0" fontAlgn="base">
              <a:spcBef>
                <a:spcPct val="0"/>
              </a:spcBef>
              <a:buClr>
                <a:srgbClr val="7F7F7F"/>
              </a:buClr>
              <a:buNone/>
            </a:pPr>
            <a:endParaRPr lang="en-US" altLang="en-US" sz="1800">
              <a:solidFill>
                <a:schemeClr val="tx1"/>
              </a:solidFill>
              <a:latin typeface="Times New Roman" panose="02020603050405020304" pitchFamily="18" charset="0"/>
              <a:cs typeface="Times New Roman" panose="02020603050405020304" pitchFamily="18" charset="0"/>
            </a:endParaRPr>
          </a:p>
          <a:p>
            <a:pPr marL="0" indent="0" fontAlgn="base">
              <a:spcBef>
                <a:spcPct val="0"/>
              </a:spcBef>
              <a:buClr>
                <a:srgbClr val="7F7F7F"/>
              </a:buClr>
              <a:buNone/>
            </a:pPr>
            <a:endParaRPr lang="en-US" altLang="en-US" sz="18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32AA2-20CD-BFB1-A14C-B2ED67E687ED}"/>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1F5A245D-7FCA-27C5-DC48-BC176396C52E}"/>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17412" name="Content Placeholder 3">
            <a:extLst>
              <a:ext uri="{FF2B5EF4-FFF2-40B4-BE49-F238E27FC236}">
                <a16:creationId xmlns:a16="http://schemas.microsoft.com/office/drawing/2014/main" id="{524FBC85-5F6A-9B68-2DB4-61D7B2DCAD91}"/>
              </a:ext>
            </a:extLst>
          </p:cNvPr>
          <p:cNvSpPr>
            <a:spLocks noGrp="1" noChangeArrowheads="1"/>
          </p:cNvSpPr>
          <p:nvPr>
            <p:ph idx="1"/>
          </p:nvPr>
        </p:nvSpPr>
        <p:spPr>
          <a:xfrm>
            <a:off x="520364" y="699542"/>
            <a:ext cx="8012814" cy="4104456"/>
          </a:xfrm>
        </p:spPr>
        <p:txBody>
          <a:bodyPr>
            <a:normAutofit/>
          </a:bodyPr>
          <a:lstStyle/>
          <a:p>
            <a:pPr marL="0" indent="0" fontAlgn="base">
              <a:spcBef>
                <a:spcPct val="0"/>
              </a:spcBef>
              <a:spcAft>
                <a:spcPts val="0"/>
              </a:spcAft>
              <a:buClr>
                <a:srgbClr val="7F7F7F"/>
              </a:buClr>
              <a:buNone/>
            </a:pPr>
            <a:endParaRPr lang="en-US" altLang="en-US" sz="1800">
              <a:solidFill>
                <a:schemeClr val="tx1"/>
              </a:solidFill>
              <a:latin typeface="Times New Roman" panose="02020603050405020304" pitchFamily="18" charset="0"/>
              <a:cs typeface="Times New Roman" panose="02020603050405020304" pitchFamily="18" charset="0"/>
            </a:endParaRPr>
          </a:p>
          <a:p>
            <a:pPr marL="0" indent="0" fontAlgn="base">
              <a:spcBef>
                <a:spcPct val="0"/>
              </a:spcBef>
              <a:spcAft>
                <a:spcPts val="0"/>
              </a:spcAft>
              <a:buClr>
                <a:srgbClr val="7F7F7F"/>
              </a:buClr>
              <a:buNone/>
            </a:pPr>
            <a:endParaRPr lang="en-US" altLang="en-US" sz="180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E3D7DBF-D14A-AD95-9AB1-5C5BAF1875CB}"/>
              </a:ext>
            </a:extLst>
          </p:cNvPr>
          <p:cNvSpPr txBox="1"/>
          <p:nvPr/>
        </p:nvSpPr>
        <p:spPr>
          <a:xfrm>
            <a:off x="565593" y="93797"/>
            <a:ext cx="8012814" cy="461665"/>
          </a:xfrm>
          <a:prstGeom prst="rect">
            <a:avLst/>
          </a:prstGeom>
          <a:noFill/>
        </p:spPr>
        <p:txBody>
          <a:bodyPr wrap="square" rtlCol="0">
            <a:spAutoFit/>
          </a:bodyPr>
          <a:lstStyle/>
          <a:p>
            <a:pPr algn="ctr"/>
            <a:r>
              <a:rPr lang="en-US" sz="2400" b="1">
                <a:latin typeface="Calibri" panose="020F0502020204030204" pitchFamily="34" charset="0"/>
                <a:ea typeface="Calibri" panose="020F0502020204030204" pitchFamily="34" charset="0"/>
                <a:cs typeface="Calibri" panose="020F0502020204030204" pitchFamily="34" charset="0"/>
              </a:rPr>
              <a:t> Patient Demographics &amp; Vitals  </a:t>
            </a:r>
          </a:p>
        </p:txBody>
      </p:sp>
      <p:pic>
        <p:nvPicPr>
          <p:cNvPr id="7" name="Picture 6" descr="A screenshot of a computer&#10;&#10;Description automatically generated">
            <a:extLst>
              <a:ext uri="{FF2B5EF4-FFF2-40B4-BE49-F238E27FC236}">
                <a16:creationId xmlns:a16="http://schemas.microsoft.com/office/drawing/2014/main" id="{5DE5D9CC-D8C8-310C-B84C-15891C2AF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21" y="758591"/>
            <a:ext cx="5665234" cy="3452242"/>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F82018DE-61A2-76B8-2A04-4D8C0F521C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2284" y="699542"/>
            <a:ext cx="3744416" cy="191837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2B85910-E13B-2699-3567-76073E0D7F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2284" y="2387941"/>
            <a:ext cx="3851920" cy="2173199"/>
          </a:xfrm>
          <a:prstGeom prst="rect">
            <a:avLst/>
          </a:prstGeom>
        </p:spPr>
      </p:pic>
      <p:sp>
        <p:nvSpPr>
          <p:cNvPr id="2" name="Rectangle 1">
            <a:extLst>
              <a:ext uri="{FF2B5EF4-FFF2-40B4-BE49-F238E27FC236}">
                <a16:creationId xmlns:a16="http://schemas.microsoft.com/office/drawing/2014/main" id="{3EBD1C2F-AB03-B9A0-5C18-617B02B4A6DA}"/>
              </a:ext>
            </a:extLst>
          </p:cNvPr>
          <p:cNvSpPr/>
          <p:nvPr/>
        </p:nvSpPr>
        <p:spPr>
          <a:xfrm>
            <a:off x="190621" y="627534"/>
            <a:ext cx="8506079" cy="393360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4929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EA95E-6DC6-D40A-0B00-801EC979B54D}"/>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B7A66EDB-DC01-BB16-F681-27E674DB971A}"/>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pic>
        <p:nvPicPr>
          <p:cNvPr id="14" name="Content Placeholder 13" descr="A screenshot of a computer&#10;&#10;Description automatically generated">
            <a:extLst>
              <a:ext uri="{FF2B5EF4-FFF2-40B4-BE49-F238E27FC236}">
                <a16:creationId xmlns:a16="http://schemas.microsoft.com/office/drawing/2014/main" id="{62710706-6458-8268-0CD4-1D2EDA352A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627534"/>
            <a:ext cx="4896544" cy="352839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1AA4DC6-083B-1373-02D8-EB9656745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627534"/>
            <a:ext cx="4464496" cy="3600400"/>
          </a:xfrm>
          <a:prstGeom prst="rect">
            <a:avLst/>
          </a:prstGeom>
        </p:spPr>
      </p:pic>
      <p:sp>
        <p:nvSpPr>
          <p:cNvPr id="2" name="TextBox 1">
            <a:extLst>
              <a:ext uri="{FF2B5EF4-FFF2-40B4-BE49-F238E27FC236}">
                <a16:creationId xmlns:a16="http://schemas.microsoft.com/office/drawing/2014/main" id="{1EA4EE92-666D-964F-C651-456DECC67A51}"/>
              </a:ext>
            </a:extLst>
          </p:cNvPr>
          <p:cNvSpPr txBox="1"/>
          <p:nvPr/>
        </p:nvSpPr>
        <p:spPr>
          <a:xfrm>
            <a:off x="179512" y="139065"/>
            <a:ext cx="8712968" cy="461665"/>
          </a:xfrm>
          <a:prstGeom prst="rect">
            <a:avLst/>
          </a:prstGeom>
          <a:noFill/>
        </p:spPr>
        <p:txBody>
          <a:bodyPr wrap="square" rtlCol="0">
            <a:spAutoFit/>
          </a:bodyPr>
          <a:lstStyle/>
          <a:p>
            <a:pPr algn="ctr"/>
            <a:r>
              <a:rPr lang="en-US" sz="2400" b="1">
                <a:latin typeface="Calibri" panose="020F0502020204030204" pitchFamily="34" charset="0"/>
                <a:ea typeface="Calibri" panose="020F0502020204030204" pitchFamily="34" charset="0"/>
                <a:cs typeface="Calibri" panose="020F0502020204030204" pitchFamily="34" charset="0"/>
              </a:rPr>
              <a:t>Creating a Visit</a:t>
            </a:r>
          </a:p>
        </p:txBody>
      </p:sp>
      <p:sp>
        <p:nvSpPr>
          <p:cNvPr id="4" name="Rectangle 3">
            <a:extLst>
              <a:ext uri="{FF2B5EF4-FFF2-40B4-BE49-F238E27FC236}">
                <a16:creationId xmlns:a16="http://schemas.microsoft.com/office/drawing/2014/main" id="{2D0EE9C3-A508-E223-C306-74E042291AB6}"/>
              </a:ext>
            </a:extLst>
          </p:cNvPr>
          <p:cNvSpPr/>
          <p:nvPr/>
        </p:nvSpPr>
        <p:spPr>
          <a:xfrm>
            <a:off x="179512" y="627534"/>
            <a:ext cx="8856984" cy="3757375"/>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35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D1C5A-B37B-6D7E-DF13-B9C47D53A21F}"/>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94287F88-BA24-54B2-FD50-8BF98838BB7F}"/>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3" name="Text Placeholder 2">
            <a:extLst>
              <a:ext uri="{FF2B5EF4-FFF2-40B4-BE49-F238E27FC236}">
                <a16:creationId xmlns:a16="http://schemas.microsoft.com/office/drawing/2014/main" id="{1F9BC40A-3572-CD19-923F-7B47B8E72081}"/>
              </a:ext>
            </a:extLst>
          </p:cNvPr>
          <p:cNvSpPr>
            <a:spLocks noGrp="1"/>
          </p:cNvSpPr>
          <p:nvPr>
            <p:ph type="body" sz="quarter" idx="10"/>
          </p:nvPr>
        </p:nvSpPr>
        <p:spPr/>
        <p:txBody>
          <a:bodyPr/>
          <a:lstStyle/>
          <a:p>
            <a:endParaRPr lang="en-US"/>
          </a:p>
        </p:txBody>
      </p:sp>
      <p:sp>
        <p:nvSpPr>
          <p:cNvPr id="6" name="Content Placeholder 5">
            <a:extLst>
              <a:ext uri="{FF2B5EF4-FFF2-40B4-BE49-F238E27FC236}">
                <a16:creationId xmlns:a16="http://schemas.microsoft.com/office/drawing/2014/main" id="{8C9D2EBD-7B19-0A20-7C35-CDDF0FDE01E1}"/>
              </a:ext>
            </a:extLst>
          </p:cNvPr>
          <p:cNvSpPr>
            <a:spLocks noGrp="1"/>
          </p:cNvSpPr>
          <p:nvPr>
            <p:ph idx="1"/>
          </p:nvPr>
        </p:nvSpPr>
        <p:spPr>
          <a:xfrm>
            <a:off x="518824" y="284947"/>
            <a:ext cx="8015594" cy="4155091"/>
          </a:xfrm>
        </p:spPr>
        <p:txBody>
          <a:bodyPr>
            <a:normAutofit/>
          </a:bodyPr>
          <a:lstStyle/>
          <a:p>
            <a:pPr marL="0" indent="0" algn="ctr">
              <a:buNone/>
            </a:pPr>
            <a:r>
              <a:rPr lang="en-US" sz="2400" b="1">
                <a:latin typeface="Calibri" panose="020F0502020204030204" pitchFamily="34" charset="0"/>
                <a:cs typeface="Calibri" panose="020F0502020204030204" pitchFamily="34" charset="0"/>
              </a:rPr>
              <a:t>Recording Vital Signs</a:t>
            </a:r>
          </a:p>
        </p:txBody>
      </p:sp>
      <p:pic>
        <p:nvPicPr>
          <p:cNvPr id="4" name="Picture 3" descr="A screenshot of a computer&#10;&#10;Description automatically generated">
            <a:extLst>
              <a:ext uri="{FF2B5EF4-FFF2-40B4-BE49-F238E27FC236}">
                <a16:creationId xmlns:a16="http://schemas.microsoft.com/office/drawing/2014/main" id="{7755BFD5-1FA2-91C4-2125-9DBD2347A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793525"/>
            <a:ext cx="4896544" cy="371603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87E2806-08CA-3CA3-A4D1-A22178529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782598"/>
            <a:ext cx="4896544" cy="3229312"/>
          </a:xfrm>
          <a:prstGeom prst="rect">
            <a:avLst/>
          </a:prstGeom>
        </p:spPr>
      </p:pic>
      <p:sp>
        <p:nvSpPr>
          <p:cNvPr id="2" name="Rectangle 1">
            <a:extLst>
              <a:ext uri="{FF2B5EF4-FFF2-40B4-BE49-F238E27FC236}">
                <a16:creationId xmlns:a16="http://schemas.microsoft.com/office/drawing/2014/main" id="{F167191F-84CF-35BD-3431-9AAB0940B240}"/>
              </a:ext>
            </a:extLst>
          </p:cNvPr>
          <p:cNvSpPr/>
          <p:nvPr/>
        </p:nvSpPr>
        <p:spPr>
          <a:xfrm>
            <a:off x="251520" y="758591"/>
            <a:ext cx="8856984" cy="3626318"/>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925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9C1AF-4B28-6EBF-E82C-54D8106887DD}"/>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791B6991-F839-2B59-4EFB-B5F8636F784D}"/>
              </a:ext>
            </a:extLst>
          </p:cNvPr>
          <p:cNvSpPr>
            <a:spLocks noGrp="1" noChangeArrowheads="1"/>
          </p:cNvSpPr>
          <p:nvPr>
            <p:ph type="ctrTitle"/>
          </p:nvPr>
        </p:nvSpPr>
        <p:spPr>
          <a:xfrm>
            <a:off x="531473" y="758591"/>
            <a:ext cx="8001705" cy="699872"/>
          </a:xfrm>
        </p:spPr>
        <p:txBody>
          <a:bodyPr/>
          <a:lstStyle/>
          <a:p>
            <a:pPr eaLnBrk="1" hangingPunct="1"/>
            <a:r>
              <a:rPr lang="en-US" altLang="en-US" sz="800">
                <a:solidFill>
                  <a:schemeClr val="tx1"/>
                </a:solidFill>
                <a:latin typeface="Times New Roman" panose="02020603050405020304" pitchFamily="18" charset="0"/>
                <a:cs typeface="Times New Roman" panose="02020603050405020304" pitchFamily="18" charset="0"/>
              </a:rPr>
              <a:t>.</a:t>
            </a:r>
          </a:p>
        </p:txBody>
      </p:sp>
      <p:sp>
        <p:nvSpPr>
          <p:cNvPr id="17412" name="Content Placeholder 3">
            <a:extLst>
              <a:ext uri="{FF2B5EF4-FFF2-40B4-BE49-F238E27FC236}">
                <a16:creationId xmlns:a16="http://schemas.microsoft.com/office/drawing/2014/main" id="{BC3F055B-FF48-EEA9-75C7-83AB2890C2B0}"/>
              </a:ext>
            </a:extLst>
          </p:cNvPr>
          <p:cNvSpPr>
            <a:spLocks noGrp="1" noChangeArrowheads="1"/>
          </p:cNvSpPr>
          <p:nvPr>
            <p:ph idx="1"/>
          </p:nvPr>
        </p:nvSpPr>
        <p:spPr>
          <a:xfrm>
            <a:off x="179512" y="195486"/>
            <a:ext cx="8012814" cy="4104456"/>
          </a:xfrm>
        </p:spPr>
        <p:txBody>
          <a:bodyPr>
            <a:normAutofit/>
          </a:bodyPr>
          <a:lstStyle/>
          <a:p>
            <a:pPr marL="0" indent="0" algn="ctr">
              <a:buNone/>
            </a:pPr>
            <a:r>
              <a:rPr lang="en-US" sz="2400" b="1">
                <a:latin typeface="Calibri" panose="020F0502020204030204" pitchFamily="34" charset="0"/>
                <a:ea typeface="Calibri" panose="020F0502020204030204" pitchFamily="34" charset="0"/>
                <a:cs typeface="Calibri" panose="020F0502020204030204" pitchFamily="34" charset="0"/>
              </a:rPr>
              <a:t>Diagnosis &amp; Medication</a:t>
            </a:r>
          </a:p>
          <a:p>
            <a:pPr marL="0" indent="0">
              <a:buNone/>
            </a:pPr>
            <a:endParaRPr lang="en-US" sz="2400" b="1">
              <a:latin typeface="Calibri" panose="020F0502020204030204" pitchFamily="34" charset="0"/>
              <a:ea typeface="Calibri" panose="020F0502020204030204" pitchFamily="34" charset="0"/>
              <a:cs typeface="Calibri" panose="020F0502020204030204" pitchFamily="34" charset="0"/>
            </a:endParaRPr>
          </a:p>
          <a:p>
            <a:pPr marL="0" indent="0" fontAlgn="base">
              <a:spcBef>
                <a:spcPct val="0"/>
              </a:spcBef>
              <a:buClr>
                <a:srgbClr val="7F7F7F"/>
              </a:buClr>
              <a:buNone/>
            </a:pPr>
            <a:endParaRPr lang="en-US" altLang="en-US" sz="2400" b="1">
              <a:solidFill>
                <a:schemeClr val="tx1"/>
              </a:solidFill>
              <a:latin typeface="Calibri" panose="020F0502020204030204" pitchFamily="34" charset="0"/>
              <a:cs typeface="Calibri" panose="020F050202020403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6B0ED106-B796-6AD1-B14F-EEFEF61BFC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874" y="849323"/>
            <a:ext cx="5511804" cy="325331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6D31874-E8CA-B494-DA29-A2DB014D1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322" y="843558"/>
            <a:ext cx="1800200" cy="3253318"/>
          </a:xfrm>
          <a:prstGeom prst="rect">
            <a:avLst/>
          </a:prstGeom>
        </p:spPr>
      </p:pic>
      <p:sp>
        <p:nvSpPr>
          <p:cNvPr id="2" name="Rectangle 1">
            <a:extLst>
              <a:ext uri="{FF2B5EF4-FFF2-40B4-BE49-F238E27FC236}">
                <a16:creationId xmlns:a16="http://schemas.microsoft.com/office/drawing/2014/main" id="{10F8EBB1-EF50-1745-C58A-1A1F24DBBF8F}"/>
              </a:ext>
            </a:extLst>
          </p:cNvPr>
          <p:cNvSpPr/>
          <p:nvPr/>
        </p:nvSpPr>
        <p:spPr>
          <a:xfrm>
            <a:off x="827584" y="758591"/>
            <a:ext cx="7488832" cy="346934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796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64b1621-7ff0-4670-9866-c3a50b33a78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B16B1D4D377A48AACEC1FBF52C5C2E" ma:contentTypeVersion="16" ma:contentTypeDescription="Create a new document." ma:contentTypeScope="" ma:versionID="ba458c45561eaa284370ac55ed125453">
  <xsd:schema xmlns:xsd="http://www.w3.org/2001/XMLSchema" xmlns:xs="http://www.w3.org/2001/XMLSchema" xmlns:p="http://schemas.microsoft.com/office/2006/metadata/properties" xmlns:ns3="964b1621-7ff0-4670-9866-c3a50b33a781" xmlns:ns4="ca2a0365-f598-4233-bd28-82c584b80246" targetNamespace="http://schemas.microsoft.com/office/2006/metadata/properties" ma:root="true" ma:fieldsID="0665eca9d3571babf14f75a9588a6102" ns3:_="" ns4:_="">
    <xsd:import namespace="964b1621-7ff0-4670-9866-c3a50b33a781"/>
    <xsd:import namespace="ca2a0365-f598-4233-bd28-82c584b8024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DateTaken" minOccurs="0"/>
                <xsd:element ref="ns3:MediaLengthInSeconds" minOccurs="0"/>
                <xsd:element ref="ns3:MediaServiceSystemTags"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4b1621-7ff0-4670-9866-c3a50b33a7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a2a0365-f598-4233-bd28-82c584b8024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F83819-B754-45D1-92CE-8F6EA177A453}">
  <ds:schemaRefs>
    <ds:schemaRef ds:uri="964b1621-7ff0-4670-9866-c3a50b33a781"/>
    <ds:schemaRef ds:uri="ca2a0365-f598-4233-bd28-82c584b802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CB542D5-900A-4FE7-9AA5-EEE5254CF5CF}">
  <ds:schemaRefs>
    <ds:schemaRef ds:uri="http://schemas.microsoft.com/sharepoint/v3/contenttype/forms"/>
  </ds:schemaRefs>
</ds:datastoreItem>
</file>

<file path=customXml/itemProps3.xml><?xml version="1.0" encoding="utf-8"?>
<ds:datastoreItem xmlns:ds="http://schemas.openxmlformats.org/officeDocument/2006/customXml" ds:itemID="{5842F525-10F7-418E-ABF9-CADDF0415CFE}">
  <ds:schemaRefs>
    <ds:schemaRef ds:uri="964b1621-7ff0-4670-9866-c3a50b33a781"/>
    <ds:schemaRef ds:uri="ca2a0365-f598-4233-bd28-82c584b802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43</Slides>
  <Notes>4</Notes>
  <HiddenSlides>0</HiddenSlide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Office Theme</vt:lpstr>
      <vt:lpstr>Custom Design</vt:lpstr>
      <vt:lpstr>Improving Health Informatics Competencies with OpenEMR</vt:lpstr>
      <vt:lpstr>INTRODUCTION</vt:lpstr>
      <vt:lpstr>PowerPoint Presentation</vt:lpstr>
      <vt:lpstr>PowerPoint Presentation</vt:lpstr>
      <vt:lpstr>.</vt:lpstr>
      <vt:lpstr>.</vt:lpstr>
      <vt:lpstr>.</vt:lpstr>
      <vt:lpstr>.</vt:lpstr>
      <vt:lpstr>.</vt:lpstr>
      <vt:lpstr>.</vt:lpstr>
      <vt:lpstr>.</vt:lpstr>
      <vt:lpstr>.</vt:lpstr>
      <vt:lpstr>PowerPoint Presentation</vt:lpstr>
      <vt:lpstr>.</vt:lpstr>
      <vt:lpstr>.</vt:lpstr>
      <vt:lpstr>.</vt:lpstr>
      <vt:lpstr>.</vt:lpstr>
      <vt:lpstr>.</vt:lpstr>
      <vt:lpstr>                        WHAT THE ASSIGNMENT IS ABOUT:</vt:lpstr>
      <vt:lpstr>.</vt:lpstr>
      <vt:lpstr>.</vt:lpstr>
      <vt:lpstr>PowerPoint Presentation</vt:lpstr>
      <vt:lpstr>.</vt:lpstr>
      <vt:lpstr>Deployment of VMs (Virtual Machines)</vt:lpstr>
      <vt:lpstr>Docker</vt:lpstr>
      <vt:lpstr>          </vt:lpstr>
      <vt:lpstr>PowerPoint Presentation</vt:lpstr>
      <vt:lpstr>PowerPoint Presentation</vt:lpstr>
      <vt:lpstr>Applying Patches</vt:lpstr>
      <vt:lpstr>TEST AUTOMATION</vt:lpstr>
      <vt:lpstr>PowerPoint Presentation</vt:lpstr>
      <vt:lpstr>References</vt:lpstr>
      <vt:lpstr>PowerPoint Presentation</vt:lpstr>
      <vt:lpstr>APPENDIX</vt:lpstr>
      <vt:lpstr>OpenEMR Installation Using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revision>7</cp:revision>
  <dcterms:created xsi:type="dcterms:W3CDTF">2014-04-01T16:27:38Z</dcterms:created>
  <dcterms:modified xsi:type="dcterms:W3CDTF">2024-02-24T21:18:23Z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0x010100EEB16B1D4D377A48AACEC1FBF52C5C2E</vt:lpwstr>
  </property>
</Properties>
</file>